
<file path=[Content_Types].xml><?xml version="1.0" encoding="utf-8"?>
<Types xmlns="http://schemas.openxmlformats.org/package/2006/content-types">
  <Default Extension="bin" ContentType="image/unknown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8"/>
  </p:notesMasterIdLst>
  <p:sldIdLst>
    <p:sldId id="257" r:id="rId2"/>
    <p:sldId id="258" r:id="rId3"/>
    <p:sldId id="263" r:id="rId4"/>
    <p:sldId id="268" r:id="rId5"/>
    <p:sldId id="269" r:id="rId6"/>
    <p:sldId id="267" r:id="rId7"/>
    <p:sldId id="270" r:id="rId8"/>
    <p:sldId id="300" r:id="rId9"/>
    <p:sldId id="264" r:id="rId10"/>
    <p:sldId id="273" r:id="rId11"/>
    <p:sldId id="274" r:id="rId12"/>
    <p:sldId id="275" r:id="rId13"/>
    <p:sldId id="276" r:id="rId14"/>
    <p:sldId id="278" r:id="rId15"/>
    <p:sldId id="277" r:id="rId16"/>
    <p:sldId id="279" r:id="rId17"/>
    <p:sldId id="280" r:id="rId18"/>
    <p:sldId id="282" r:id="rId19"/>
    <p:sldId id="283" r:id="rId20"/>
    <p:sldId id="284" r:id="rId21"/>
    <p:sldId id="285" r:id="rId22"/>
    <p:sldId id="286" r:id="rId23"/>
    <p:sldId id="298" r:id="rId24"/>
    <p:sldId id="299" r:id="rId25"/>
    <p:sldId id="260" r:id="rId26"/>
    <p:sldId id="287" r:id="rId27"/>
    <p:sldId id="288" r:id="rId28"/>
    <p:sldId id="289" r:id="rId29"/>
    <p:sldId id="290" r:id="rId30"/>
    <p:sldId id="293" r:id="rId31"/>
    <p:sldId id="294" r:id="rId32"/>
    <p:sldId id="295" r:id="rId33"/>
    <p:sldId id="297" r:id="rId34"/>
    <p:sldId id="291" r:id="rId35"/>
    <p:sldId id="296" r:id="rId36"/>
    <p:sldId id="266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56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45" autoAdjust="0"/>
    <p:restoredTop sz="72174" autoAdjust="0"/>
  </p:normalViewPr>
  <p:slideViewPr>
    <p:cSldViewPr snapToGrid="0">
      <p:cViewPr varScale="1">
        <p:scale>
          <a:sx n="77" d="100"/>
          <a:sy n="77" d="100"/>
        </p:scale>
        <p:origin x="108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D83B7-0D6B-475D-AA1A-CE31B30BB76D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C1536-A352-42FA-98FC-CC52EC9E4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001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작년 소매업 폐업 사업자 수는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27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6564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명으로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전에 견줘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29.0%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늘음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 폐업 자영업자 수 증가율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(13.7%)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배를 넘어선다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서비스업 폐업 사업자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증가폭과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요식업 또한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17.7%, 16.3%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평균보다 큰 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올해 상반기 실업자 가운데 지난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사이 자영업자로 일했던 사람은 월평균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천명으로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지난해 상반기에 견줘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23.1%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급증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C1536-A352-42FA-98FC-CC52EC9E414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2737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C1536-A352-42FA-98FC-CC52EC9E414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453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C1536-A352-42FA-98FC-CC52EC9E414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032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서울시 초중고</a:t>
            </a:r>
            <a:r>
              <a:rPr lang="ko-KR" altLang="en-US" baseline="0" dirty="0"/>
              <a:t> 학교 정보와 상반기 하반기 학교와 학생수의 데이터를 가지고 있었음</a:t>
            </a:r>
            <a:endParaRPr lang="en-US" altLang="ko-KR" baseline="0" dirty="0"/>
          </a:p>
          <a:p>
            <a:r>
              <a:rPr lang="ko-KR" altLang="en-US" baseline="0" dirty="0"/>
              <a:t>병합 전 서울시 초중고 </a:t>
            </a:r>
            <a:r>
              <a:rPr lang="ko-KR" altLang="en-US" baseline="0" dirty="0" err="1"/>
              <a:t>학교정보의</a:t>
            </a:r>
            <a:r>
              <a:rPr lang="ko-KR" altLang="en-US" baseline="0" dirty="0"/>
              <a:t> 도로명주소를 행정동코드로 반환하려고 시도</a:t>
            </a:r>
            <a:endParaRPr lang="en-US" altLang="ko-KR" baseline="0" dirty="0"/>
          </a:p>
          <a:p>
            <a:r>
              <a:rPr lang="en-US" altLang="ko-KR" baseline="0" dirty="0"/>
              <a:t>API</a:t>
            </a:r>
            <a:r>
              <a:rPr lang="ko-KR" altLang="en-US" baseline="0" dirty="0"/>
              <a:t>사용해서 시도 그러나 실패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C1536-A352-42FA-98FC-CC52EC9E414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762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지오코딩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카카오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API)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사용해 </a:t>
            </a:r>
            <a:r>
              <a:rPr lang="ko-KR" alt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도로명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주소를 위도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경도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좌표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좌표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변환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</a:t>
            </a:r>
          </a:p>
          <a:p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연도별 상반기 하반기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csv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파일과 </a:t>
            </a:r>
            <a:r>
              <a:rPr lang="ko-KR" alt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지오코딩한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데이터 병합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</a:t>
            </a:r>
          </a:p>
          <a:p>
            <a:r>
              <a:rPr lang="ko-KR" alt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역지오코딩을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사용해 좌표를 찍고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구와 동으로 병합을 한 이후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행정동별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학교의 수와 학생 총합을 구함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상반기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1, 2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분기 동일 하반기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3, 4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분기 동일 처리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C1536-A352-42FA-98FC-CC52EC9E414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9384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C1536-A352-42FA-98FC-CC52EC9E414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202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점포의 수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주차장의 개수</a:t>
            </a:r>
            <a:r>
              <a:rPr lang="en-US" altLang="ko-KR" baseline="0" dirty="0"/>
              <a:t>, </a:t>
            </a:r>
            <a:r>
              <a:rPr lang="ko-KR" altLang="en-US" baseline="0" dirty="0"/>
              <a:t>면적</a:t>
            </a:r>
            <a:r>
              <a:rPr lang="en-US" altLang="ko-KR" baseline="0" dirty="0"/>
              <a:t>, </a:t>
            </a:r>
            <a:r>
              <a:rPr lang="ko-KR" altLang="en-US" baseline="0" dirty="0"/>
              <a:t>거주인구수도 같은 방식으로 </a:t>
            </a:r>
            <a:r>
              <a:rPr lang="ko-KR" altLang="en-US" baseline="0" dirty="0" err="1"/>
              <a:t>전처리를</a:t>
            </a:r>
            <a:r>
              <a:rPr lang="ko-KR" altLang="en-US" baseline="0" dirty="0"/>
              <a:t> 진행하여 행정동과 </a:t>
            </a:r>
            <a:r>
              <a:rPr lang="ko-KR" altLang="en-US" baseline="0" dirty="0" err="1"/>
              <a:t>년분기를</a:t>
            </a:r>
            <a:r>
              <a:rPr lang="ko-KR" altLang="en-US" baseline="0" dirty="0"/>
              <a:t> 기준으로 한 개의 데이터프레임을 만들었음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C1536-A352-42FA-98FC-CC52EC9E414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0926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분기별로 </a:t>
            </a:r>
            <a:r>
              <a:rPr lang="en-US" altLang="ko-KR" dirty="0"/>
              <a:t>train test </a:t>
            </a:r>
            <a:r>
              <a:rPr lang="ko-KR" altLang="en-US" dirty="0"/>
              <a:t>셋을 나누었음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</a:t>
            </a:r>
            <a:r>
              <a:rPr lang="en-US" altLang="ko-KR" dirty="0"/>
              <a:t>1</a:t>
            </a:r>
            <a:r>
              <a:rPr lang="ko-KR" altLang="en-US" dirty="0"/>
              <a:t>분기</a:t>
            </a:r>
            <a:r>
              <a:rPr lang="en-US" altLang="ko-KR" dirty="0"/>
              <a:t>~2023</a:t>
            </a:r>
            <a:r>
              <a:rPr lang="ko-KR" altLang="en-US" dirty="0"/>
              <a:t>년</a:t>
            </a:r>
            <a:r>
              <a:rPr lang="en-US" altLang="ko-KR" dirty="0"/>
              <a:t>1</a:t>
            </a:r>
            <a:r>
              <a:rPr lang="ko-KR" altLang="en-US" dirty="0"/>
              <a:t>분기까지 </a:t>
            </a:r>
            <a:r>
              <a:rPr lang="en-US" altLang="ko-KR" dirty="0"/>
              <a:t>train</a:t>
            </a:r>
          </a:p>
          <a:p>
            <a:r>
              <a:rPr lang="en-US" altLang="ko-KR" dirty="0"/>
              <a:t>2023</a:t>
            </a:r>
            <a:r>
              <a:rPr lang="ko-KR" altLang="en-US" dirty="0"/>
              <a:t>년</a:t>
            </a:r>
            <a:r>
              <a:rPr lang="en-US" altLang="ko-KR" dirty="0"/>
              <a:t>2</a:t>
            </a:r>
            <a:r>
              <a:rPr lang="ko-KR" altLang="en-US" dirty="0"/>
              <a:t>분기</a:t>
            </a:r>
            <a:r>
              <a:rPr lang="en-US" altLang="ko-KR" dirty="0"/>
              <a:t>~2024</a:t>
            </a:r>
            <a:r>
              <a:rPr lang="ko-KR" altLang="en-US" dirty="0"/>
              <a:t>년</a:t>
            </a:r>
            <a:r>
              <a:rPr lang="en-US" altLang="ko-KR" dirty="0"/>
              <a:t>2</a:t>
            </a:r>
            <a:r>
              <a:rPr lang="ko-KR" altLang="en-US" dirty="0"/>
              <a:t>분기까지 </a:t>
            </a:r>
            <a:r>
              <a:rPr lang="en-US" altLang="ko-KR" dirty="0"/>
              <a:t>test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C1536-A352-42FA-98FC-CC52EC9E414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6561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코로나의 영향이 있는지 확인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카테고리별로 확인해본결과</a:t>
            </a: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예상외로 코로나의 영향이 크지않은 것을 확인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평균의 오류일지 영향이 없었는지 확인 불가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C1536-A352-42FA-98FC-CC52EC9E414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304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코로나의 영향이 있는지 확인</a:t>
            </a:r>
            <a:endParaRPr lang="en-US" altLang="ko-KR" dirty="0"/>
          </a:p>
          <a:p>
            <a:r>
              <a:rPr lang="ko-KR" altLang="en-US" dirty="0"/>
              <a:t>업종별로 확인해본 결과도 </a:t>
            </a:r>
            <a:r>
              <a:rPr lang="ko-KR" altLang="en-US" dirty="0" err="1"/>
              <a:t>의미없었음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C1536-A352-42FA-98FC-CC52EC9E414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807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7960E-9E45-83BF-5294-3FDC4069E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D32CEF-1469-FB3C-8267-FBB0087E61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AD7D01-DEBC-EFF6-E60B-7BA56962EB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 err="1"/>
              <a:t>LinearRegression</a:t>
            </a:r>
            <a:endParaRPr lang="en-US" altLang="ko-KR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R² </a:t>
            </a:r>
            <a:r>
              <a:rPr lang="ko-KR" altLang="en-US" b="1" dirty="0"/>
              <a:t>값이 낮고</a:t>
            </a:r>
            <a:r>
              <a:rPr lang="ko-KR" altLang="en-US" dirty="0"/>
              <a:t> </a:t>
            </a:r>
            <a:r>
              <a:rPr lang="en-US" altLang="ko-KR" dirty="0" err="1"/>
              <a:t>MAE_Ratio</a:t>
            </a:r>
            <a:r>
              <a:rPr lang="ko-KR" altLang="en-US" dirty="0"/>
              <a:t>가 높아 </a:t>
            </a:r>
            <a:r>
              <a:rPr lang="ko-KR" altLang="en-US" b="1" dirty="0"/>
              <a:t>데이터의 복잡성을 충분히 반영하지 못함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스케일링 여부와 관계없이 결과가 동일하여</a:t>
            </a:r>
            <a:r>
              <a:rPr lang="en-US" altLang="ko-KR" dirty="0"/>
              <a:t>, </a:t>
            </a:r>
            <a:r>
              <a:rPr lang="ko-KR" altLang="en-US" b="1" dirty="0"/>
              <a:t>선형 회귀 모델의 한계가 드러남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데이터의 복잡성을 고려했을 때</a:t>
            </a:r>
            <a:r>
              <a:rPr lang="en-US" altLang="ko-KR" dirty="0"/>
              <a:t>, </a:t>
            </a:r>
            <a:r>
              <a:rPr lang="ko-KR" altLang="en-US" b="1" dirty="0"/>
              <a:t>데이터셋 수정</a:t>
            </a:r>
            <a:r>
              <a:rPr lang="ko-KR" altLang="en-US" dirty="0"/>
              <a:t> 또는 </a:t>
            </a:r>
            <a:r>
              <a:rPr lang="ko-KR" altLang="en-US" b="1" dirty="0"/>
              <a:t>더 복잡한 모델</a:t>
            </a:r>
            <a:r>
              <a:rPr lang="ko-KR" altLang="en-US" dirty="0"/>
              <a:t> 활용이 필요</a:t>
            </a:r>
            <a:r>
              <a:rPr lang="en-US" altLang="ko-KR" dirty="0"/>
              <a:t>.</a:t>
            </a:r>
          </a:p>
          <a:p>
            <a:r>
              <a:rPr lang="en-US" altLang="ko-KR" b="1" dirty="0" err="1"/>
              <a:t>RandomForestRegressor</a:t>
            </a:r>
            <a:endParaRPr lang="en-US" altLang="ko-KR" b="1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훈련 데이터에서 </a:t>
            </a:r>
            <a:r>
              <a:rPr lang="ko-KR" altLang="en-US" b="1" dirty="0"/>
              <a:t>과적합</a:t>
            </a:r>
            <a:r>
              <a:rPr lang="ko-KR" altLang="en-US" dirty="0"/>
              <a:t>이 우려되지만</a:t>
            </a:r>
            <a:r>
              <a:rPr lang="en-US" altLang="ko-KR" dirty="0"/>
              <a:t>, </a:t>
            </a:r>
            <a:r>
              <a:rPr lang="ko-KR" altLang="en-US" dirty="0"/>
              <a:t>테스트 데이터에서도 **높은 </a:t>
            </a:r>
            <a:r>
              <a:rPr lang="en-US" altLang="ko-KR" dirty="0"/>
              <a:t>R² (0.97)**</a:t>
            </a:r>
            <a:r>
              <a:rPr lang="ko-KR" altLang="en-US" dirty="0"/>
              <a:t>와 낮은 </a:t>
            </a:r>
            <a:r>
              <a:rPr lang="en-US" altLang="ko-KR" dirty="0" err="1"/>
              <a:t>MAE_Ratio</a:t>
            </a:r>
            <a:r>
              <a:rPr lang="ko-KR" altLang="en-US" dirty="0"/>
              <a:t>로 </a:t>
            </a:r>
            <a:r>
              <a:rPr lang="ko-KR" altLang="en-US" b="1" dirty="0"/>
              <a:t>우수한 성능</a:t>
            </a:r>
            <a:r>
              <a:rPr lang="ko-KR" altLang="en-US" dirty="0"/>
              <a:t>을 보여줌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데이터의 패턴을 잘 학습</a:t>
            </a:r>
            <a:r>
              <a:rPr lang="ko-KR" altLang="en-US" dirty="0"/>
              <a:t>했으며</a:t>
            </a:r>
            <a:r>
              <a:rPr lang="en-US" altLang="ko-KR" dirty="0"/>
              <a:t>, </a:t>
            </a:r>
            <a:r>
              <a:rPr lang="ko-KR" altLang="en-US" dirty="0"/>
              <a:t>복잡한 데이터셋에 적합한 모델임을 입증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다만</a:t>
            </a:r>
            <a:r>
              <a:rPr lang="en-US" altLang="ko-KR" dirty="0"/>
              <a:t>, </a:t>
            </a:r>
            <a:r>
              <a:rPr lang="ko-KR" altLang="en-US" dirty="0"/>
              <a:t>테스트 데이터의 </a:t>
            </a:r>
            <a:r>
              <a:rPr lang="en-US" altLang="ko-KR" b="1" dirty="0"/>
              <a:t>MAE</a:t>
            </a:r>
            <a:r>
              <a:rPr lang="ko-KR" altLang="en-US" b="1" dirty="0"/>
              <a:t>와 </a:t>
            </a:r>
            <a:r>
              <a:rPr lang="en-US" altLang="ko-KR" b="1" dirty="0"/>
              <a:t>RMSE</a:t>
            </a:r>
            <a:r>
              <a:rPr lang="ko-KR" altLang="en-US" b="1" dirty="0"/>
              <a:t>가 여전히 높은 수준</a:t>
            </a:r>
            <a:r>
              <a:rPr lang="ko-KR" altLang="en-US" dirty="0"/>
              <a:t>임을 고려하여</a:t>
            </a:r>
            <a:r>
              <a:rPr lang="en-US" altLang="ko-KR" dirty="0"/>
              <a:t>, </a:t>
            </a:r>
            <a:r>
              <a:rPr lang="ko-KR" altLang="en-US" b="1" dirty="0" err="1"/>
              <a:t>하이퍼파라미터</a:t>
            </a:r>
            <a:r>
              <a:rPr lang="ko-KR" altLang="en-US" b="1" dirty="0"/>
              <a:t> 튜닝</a:t>
            </a:r>
            <a:r>
              <a:rPr lang="ko-KR" altLang="en-US" dirty="0"/>
              <a:t> 또는 </a:t>
            </a:r>
            <a:r>
              <a:rPr lang="ko-KR" altLang="en-US" b="1" dirty="0"/>
              <a:t>특성 엔지니어링</a:t>
            </a:r>
            <a:r>
              <a:rPr lang="ko-KR" altLang="en-US" dirty="0"/>
              <a:t>이 추가적으로 필요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08F0EE-B86F-18BA-D43C-38340B0470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C1536-A352-42FA-98FC-CC52EC9E414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49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C1536-A352-42FA-98FC-CC52EC9E414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1618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 err="1"/>
              <a:t>LinearRegression</a:t>
            </a:r>
            <a:endParaRPr lang="en-US" altLang="ko-KR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R² </a:t>
            </a:r>
            <a:r>
              <a:rPr lang="ko-KR" altLang="en-US" b="1" dirty="0"/>
              <a:t>값이 낮고</a:t>
            </a:r>
            <a:r>
              <a:rPr lang="ko-KR" altLang="en-US" dirty="0"/>
              <a:t> </a:t>
            </a:r>
            <a:r>
              <a:rPr lang="en-US" altLang="ko-KR" dirty="0" err="1"/>
              <a:t>MAE_Ratio</a:t>
            </a:r>
            <a:r>
              <a:rPr lang="ko-KR" altLang="en-US" dirty="0"/>
              <a:t>가 높아 </a:t>
            </a:r>
            <a:r>
              <a:rPr lang="ko-KR" altLang="en-US" b="1" dirty="0"/>
              <a:t>데이터의 복잡성을 충분히 반영하지 못함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스케일링 여부와 관계없이 결과가 동일하여</a:t>
            </a:r>
            <a:r>
              <a:rPr lang="en-US" altLang="ko-KR" dirty="0"/>
              <a:t>, </a:t>
            </a:r>
            <a:r>
              <a:rPr lang="ko-KR" altLang="en-US" b="1" dirty="0"/>
              <a:t>선형 회귀 모델의 한계가 드러남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데이터의 복잡성을 고려했을 때</a:t>
            </a:r>
            <a:r>
              <a:rPr lang="en-US" altLang="ko-KR" dirty="0"/>
              <a:t>, </a:t>
            </a:r>
            <a:r>
              <a:rPr lang="ko-KR" altLang="en-US" b="1" dirty="0"/>
              <a:t>데이터셋 수정</a:t>
            </a:r>
            <a:r>
              <a:rPr lang="ko-KR" altLang="en-US" dirty="0"/>
              <a:t> 또는 </a:t>
            </a:r>
            <a:r>
              <a:rPr lang="ko-KR" altLang="en-US" b="1" dirty="0"/>
              <a:t>더 복잡한 모델</a:t>
            </a:r>
            <a:r>
              <a:rPr lang="ko-KR" altLang="en-US" dirty="0"/>
              <a:t> 활용이 필요</a:t>
            </a:r>
            <a:r>
              <a:rPr lang="en-US" altLang="ko-KR" dirty="0"/>
              <a:t>.</a:t>
            </a:r>
          </a:p>
          <a:p>
            <a:r>
              <a:rPr lang="en-US" altLang="ko-KR" b="1" dirty="0" err="1"/>
              <a:t>RandomForestRegressor</a:t>
            </a:r>
            <a:endParaRPr lang="en-US" altLang="ko-KR" b="1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훈련 데이터에서 </a:t>
            </a:r>
            <a:r>
              <a:rPr lang="ko-KR" altLang="en-US" b="1" dirty="0"/>
              <a:t>과적합</a:t>
            </a:r>
            <a:r>
              <a:rPr lang="ko-KR" altLang="en-US" dirty="0"/>
              <a:t>이 우려되지만</a:t>
            </a:r>
            <a:r>
              <a:rPr lang="en-US" altLang="ko-KR" dirty="0"/>
              <a:t>, </a:t>
            </a:r>
            <a:r>
              <a:rPr lang="ko-KR" altLang="en-US" dirty="0"/>
              <a:t>테스트 데이터에서도 **높은 </a:t>
            </a:r>
            <a:r>
              <a:rPr lang="en-US" altLang="ko-KR" dirty="0"/>
              <a:t>R² (0.97)**</a:t>
            </a:r>
            <a:r>
              <a:rPr lang="ko-KR" altLang="en-US" dirty="0"/>
              <a:t>와 낮은 </a:t>
            </a:r>
            <a:r>
              <a:rPr lang="en-US" altLang="ko-KR" dirty="0" err="1"/>
              <a:t>MAE_Ratio</a:t>
            </a:r>
            <a:r>
              <a:rPr lang="ko-KR" altLang="en-US" dirty="0"/>
              <a:t>로 </a:t>
            </a:r>
            <a:r>
              <a:rPr lang="ko-KR" altLang="en-US" b="1" dirty="0"/>
              <a:t>우수한 성능</a:t>
            </a:r>
            <a:r>
              <a:rPr lang="ko-KR" altLang="en-US" dirty="0"/>
              <a:t>을 보여줌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데이터의 패턴을 잘 학습</a:t>
            </a:r>
            <a:r>
              <a:rPr lang="ko-KR" altLang="en-US" dirty="0"/>
              <a:t>했으며</a:t>
            </a:r>
            <a:r>
              <a:rPr lang="en-US" altLang="ko-KR" dirty="0"/>
              <a:t>, </a:t>
            </a:r>
            <a:r>
              <a:rPr lang="ko-KR" altLang="en-US" dirty="0"/>
              <a:t>복잡한 데이터셋에 적합한 모델임을 입증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다만</a:t>
            </a:r>
            <a:r>
              <a:rPr lang="en-US" altLang="ko-KR" dirty="0"/>
              <a:t>, </a:t>
            </a:r>
            <a:r>
              <a:rPr lang="ko-KR" altLang="en-US" dirty="0"/>
              <a:t>테스트 데이터의 </a:t>
            </a:r>
            <a:r>
              <a:rPr lang="en-US" altLang="ko-KR" b="1" dirty="0"/>
              <a:t>MAE</a:t>
            </a:r>
            <a:r>
              <a:rPr lang="ko-KR" altLang="en-US" b="1" dirty="0"/>
              <a:t>와 </a:t>
            </a:r>
            <a:r>
              <a:rPr lang="en-US" altLang="ko-KR" b="1" dirty="0"/>
              <a:t>RMSE</a:t>
            </a:r>
            <a:r>
              <a:rPr lang="ko-KR" altLang="en-US" b="1" dirty="0"/>
              <a:t>가 여전히 높은 수준</a:t>
            </a:r>
            <a:r>
              <a:rPr lang="ko-KR" altLang="en-US" dirty="0"/>
              <a:t>임을 고려하여</a:t>
            </a:r>
            <a:r>
              <a:rPr lang="en-US" altLang="ko-KR" dirty="0"/>
              <a:t>, </a:t>
            </a:r>
            <a:r>
              <a:rPr lang="ko-KR" altLang="en-US" b="1" dirty="0" err="1"/>
              <a:t>하이퍼파라미터</a:t>
            </a:r>
            <a:r>
              <a:rPr lang="ko-KR" altLang="en-US" b="1" dirty="0"/>
              <a:t> 튜닝</a:t>
            </a:r>
            <a:r>
              <a:rPr lang="ko-KR" altLang="en-US" dirty="0"/>
              <a:t> 또는 </a:t>
            </a:r>
            <a:r>
              <a:rPr lang="ko-KR" altLang="en-US" b="1" dirty="0"/>
              <a:t>특성 엔지니어링</a:t>
            </a:r>
            <a:r>
              <a:rPr lang="ko-KR" altLang="en-US" dirty="0"/>
              <a:t>이 추가적으로 필요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억원 정도의 오차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평균점포수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(27) = 7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백만원 오차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C1536-A352-42FA-98FC-CC52EC9E414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9538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월매출과 </a:t>
            </a:r>
            <a:r>
              <a:rPr lang="ko-KR" altLang="en-US" dirty="0" err="1"/>
              <a:t>점포수</a:t>
            </a:r>
            <a:r>
              <a:rPr lang="ko-KR" altLang="en-US" dirty="0"/>
              <a:t> 사이의 </a:t>
            </a:r>
            <a:r>
              <a:rPr lang="ko-KR" altLang="en-US" dirty="0" err="1"/>
              <a:t>다중공선성</a:t>
            </a:r>
            <a:r>
              <a:rPr lang="ko-KR" altLang="en-US" dirty="0"/>
              <a:t> 문제를 해결하기 위해 </a:t>
            </a:r>
            <a:r>
              <a:rPr lang="ko-KR" altLang="en-US" b="1" dirty="0"/>
              <a:t>월매출을 점포수로 나눈 값</a:t>
            </a:r>
            <a:r>
              <a:rPr lang="en-US" altLang="ko-KR" dirty="0"/>
              <a:t>(</a:t>
            </a:r>
            <a:r>
              <a:rPr lang="ko-KR" altLang="en-US" dirty="0"/>
              <a:t>점포당 평균 매출</a:t>
            </a:r>
            <a:r>
              <a:rPr lang="en-US" altLang="ko-KR" dirty="0"/>
              <a:t>)</a:t>
            </a:r>
            <a:r>
              <a:rPr lang="ko-KR" altLang="en-US" dirty="0"/>
              <a:t>을 사용하고</a:t>
            </a:r>
            <a:r>
              <a:rPr lang="en-US" altLang="ko-KR" dirty="0"/>
              <a:t>, </a:t>
            </a:r>
            <a:r>
              <a:rPr lang="ko-KR" altLang="en-US" dirty="0"/>
              <a:t>점포수를 데이터에서 제거하는 접근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C1536-A352-42FA-98FC-CC52EC9E414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8617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접근방법</a:t>
            </a:r>
            <a:endParaRPr lang="en-US" altLang="ko-KR" b="1" dirty="0"/>
          </a:p>
          <a:p>
            <a:r>
              <a:rPr lang="ko-KR" altLang="en-US" b="1" dirty="0"/>
              <a:t>문제 인식</a:t>
            </a:r>
            <a:r>
              <a:rPr lang="en-US" altLang="ko-KR" dirty="0"/>
              <a:t>: </a:t>
            </a:r>
            <a:r>
              <a:rPr lang="ko-KR" altLang="en-US" dirty="0"/>
              <a:t>전체 업종 데이터를 통합하여 모델을 학습했을 때</a:t>
            </a:r>
            <a:r>
              <a:rPr lang="en-US" altLang="ko-KR" dirty="0"/>
              <a:t>, </a:t>
            </a:r>
            <a:r>
              <a:rPr lang="ko-KR" altLang="en-US" dirty="0"/>
              <a:t>선형 회귀가 데이터의 복잡성을 충분히 학습하지 못하는 한계가 있었습니다</a:t>
            </a:r>
            <a:r>
              <a:rPr lang="en-US" altLang="ko-KR" dirty="0"/>
              <a:t>.</a:t>
            </a:r>
            <a:r>
              <a:rPr lang="ko-KR" altLang="en-US" b="1" dirty="0"/>
              <a:t>해결 방법</a:t>
            </a:r>
            <a:r>
              <a:rPr lang="en-US" altLang="ko-KR" dirty="0"/>
              <a:t>: </a:t>
            </a:r>
            <a:r>
              <a:rPr lang="ko-KR" altLang="en-US" dirty="0"/>
              <a:t>업종별로 데이터를 분리하여 개별 데이터셋을 생성하고</a:t>
            </a:r>
            <a:r>
              <a:rPr lang="en-US" altLang="ko-KR" dirty="0"/>
              <a:t>, </a:t>
            </a:r>
            <a:r>
              <a:rPr lang="ko-KR" altLang="en-US" dirty="0"/>
              <a:t>각각의 특성을 반영한 맞춤형 모델 학습을 수행</a:t>
            </a:r>
            <a:r>
              <a:rPr lang="en-US" altLang="ko-KR" dirty="0"/>
              <a:t>.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업종별 접근의 성과</a:t>
            </a:r>
            <a:r>
              <a:rPr lang="en-US" altLang="ko-KR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업종별로 데이터를 나누어 학습한 결과</a:t>
            </a:r>
            <a:r>
              <a:rPr lang="en-US" altLang="ko-KR" dirty="0"/>
              <a:t>, </a:t>
            </a:r>
            <a:r>
              <a:rPr lang="ko-KR" altLang="en-US" dirty="0"/>
              <a:t>대부분의 업종에서 **높은 </a:t>
            </a:r>
            <a:r>
              <a:rPr lang="en-US" altLang="ko-KR" dirty="0"/>
              <a:t>R² </a:t>
            </a:r>
            <a:r>
              <a:rPr lang="ko-KR" altLang="en-US" dirty="0"/>
              <a:t>값 </a:t>
            </a:r>
            <a:r>
              <a:rPr lang="en-US" altLang="ko-KR" dirty="0"/>
              <a:t>(0.94~1.0)**</a:t>
            </a:r>
            <a:r>
              <a:rPr lang="ko-KR" altLang="en-US" dirty="0"/>
              <a:t>으로 데이터의 패턴을 잘 반영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가전제품</a:t>
            </a:r>
            <a:r>
              <a:rPr lang="ko-KR" altLang="en-US" dirty="0"/>
              <a:t>의 경우 </a:t>
            </a:r>
            <a:r>
              <a:rPr lang="en-US" altLang="ko-KR" dirty="0"/>
              <a:t>R² = 1.0</a:t>
            </a:r>
            <a:r>
              <a:rPr lang="ko-KR" altLang="en-US" dirty="0"/>
              <a:t>으로 완벽히 학습되었으며</a:t>
            </a:r>
            <a:r>
              <a:rPr lang="en-US" altLang="ko-KR" dirty="0"/>
              <a:t>, </a:t>
            </a:r>
            <a:r>
              <a:rPr lang="ko-KR" altLang="en-US" b="1" dirty="0"/>
              <a:t>육류판매</a:t>
            </a:r>
            <a:r>
              <a:rPr lang="en-US" altLang="ko-KR" dirty="0"/>
              <a:t>, </a:t>
            </a:r>
            <a:r>
              <a:rPr lang="ko-KR" altLang="en-US" b="1" dirty="0"/>
              <a:t>일반의류</a:t>
            </a:r>
            <a:r>
              <a:rPr lang="ko-KR" altLang="en-US" dirty="0"/>
              <a:t> 등도 높은 설명력을 보임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다양한 업종 특성 반영</a:t>
            </a:r>
            <a:r>
              <a:rPr lang="en-US" altLang="ko-KR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MAE </a:t>
            </a:r>
            <a:r>
              <a:rPr lang="ko-KR" altLang="en-US" b="1" dirty="0"/>
              <a:t>및 </a:t>
            </a:r>
            <a:r>
              <a:rPr lang="en-US" altLang="ko-KR" b="1" dirty="0"/>
              <a:t>MAE Ratio </a:t>
            </a:r>
            <a:r>
              <a:rPr lang="ko-KR" altLang="en-US" b="1" dirty="0"/>
              <a:t>분석</a:t>
            </a:r>
            <a:r>
              <a:rPr lang="en-US" altLang="ko-KR" dirty="0"/>
              <a:t>: </a:t>
            </a:r>
            <a:r>
              <a:rPr lang="ko-KR" altLang="en-US" dirty="0"/>
              <a:t>일부 업종</a:t>
            </a:r>
            <a:r>
              <a:rPr lang="en-US" altLang="ko-KR" dirty="0"/>
              <a:t>(</a:t>
            </a:r>
            <a:r>
              <a:rPr lang="ko-KR" altLang="en-US" dirty="0" err="1"/>
              <a:t>시계및귀금속</a:t>
            </a:r>
            <a:r>
              <a:rPr lang="en-US" altLang="ko-KR" dirty="0"/>
              <a:t>, </a:t>
            </a:r>
            <a:r>
              <a:rPr lang="ko-KR" altLang="en-US" dirty="0"/>
              <a:t>수산물판매 등</a:t>
            </a:r>
            <a:r>
              <a:rPr lang="en-US" altLang="ko-KR" dirty="0"/>
              <a:t>)</a:t>
            </a:r>
            <a:r>
              <a:rPr lang="ko-KR" altLang="en-US" dirty="0"/>
              <a:t>은 여전히 높은 </a:t>
            </a:r>
            <a:r>
              <a:rPr lang="en-US" altLang="ko-KR" dirty="0"/>
              <a:t>MAE Ratio</a:t>
            </a:r>
            <a:r>
              <a:rPr lang="ko-KR" altLang="en-US" dirty="0"/>
              <a:t>를 보여 매출 예측의 어려움을 나타냄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이는 해당 업종이 매출에 영향을 미치는 추가적인 변수</a:t>
            </a:r>
            <a:r>
              <a:rPr lang="en-US" altLang="ko-KR" dirty="0"/>
              <a:t>(</a:t>
            </a:r>
            <a:r>
              <a:rPr lang="ko-KR" altLang="en-US" dirty="0"/>
              <a:t>외부 요인 등</a:t>
            </a:r>
            <a:r>
              <a:rPr lang="en-US" altLang="ko-KR" dirty="0"/>
              <a:t>)</a:t>
            </a:r>
            <a:r>
              <a:rPr lang="ko-KR" altLang="en-US" dirty="0"/>
              <a:t>가 있을 가능성을 시사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C1536-A352-42FA-98FC-CC52EC9E414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1521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학습 제외를 고려해야 할 업종</a:t>
            </a:r>
          </a:p>
          <a:p>
            <a:r>
              <a:rPr lang="ko-KR" altLang="en-US" b="1" dirty="0"/>
              <a:t>화초</a:t>
            </a:r>
            <a:r>
              <a:rPr lang="en-US" altLang="ko-KR" b="1" dirty="0"/>
              <a:t>, </a:t>
            </a:r>
            <a:r>
              <a:rPr lang="ko-KR" altLang="en-US" b="1" dirty="0"/>
              <a:t>치킨전문점</a:t>
            </a:r>
            <a:r>
              <a:rPr lang="en-US" altLang="ko-KR" b="1" dirty="0"/>
              <a:t>, </a:t>
            </a:r>
            <a:r>
              <a:rPr lang="ko-KR" altLang="en-US" b="1" dirty="0"/>
              <a:t>미곡판매</a:t>
            </a:r>
            <a:r>
              <a:rPr lang="en-US" altLang="ko-KR" b="1" dirty="0"/>
              <a:t>, </a:t>
            </a:r>
            <a:r>
              <a:rPr lang="ko-KR" altLang="en-US" b="1" dirty="0"/>
              <a:t>운동</a:t>
            </a:r>
            <a:r>
              <a:rPr lang="en-US" altLang="ko-KR" b="1" dirty="0"/>
              <a:t>/</a:t>
            </a:r>
            <a:r>
              <a:rPr lang="ko-KR" altLang="en-US" b="1" dirty="0"/>
              <a:t>경기용품</a:t>
            </a:r>
            <a:r>
              <a:rPr lang="en-US" altLang="ko-KR" b="1" dirty="0"/>
              <a:t>, PC</a:t>
            </a:r>
            <a:r>
              <a:rPr lang="ko-KR" altLang="en-US" b="1" dirty="0"/>
              <a:t>방</a:t>
            </a:r>
            <a:r>
              <a:rPr lang="en-US" altLang="ko-KR" b="1" dirty="0"/>
              <a:t>, </a:t>
            </a:r>
            <a:r>
              <a:rPr lang="ko-KR" altLang="en-US" b="1" dirty="0"/>
              <a:t>여관</a:t>
            </a:r>
            <a:r>
              <a:rPr lang="en-US" altLang="ko-KR" b="1" dirty="0"/>
              <a:t>, </a:t>
            </a:r>
            <a:r>
              <a:rPr lang="ko-KR" altLang="en-US" b="1" dirty="0"/>
              <a:t>애완동물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이 업종들은 테스트 </a:t>
            </a:r>
            <a:r>
              <a:rPr lang="en-US" altLang="ko-KR" dirty="0"/>
              <a:t>R² </a:t>
            </a:r>
            <a:r>
              <a:rPr lang="ko-KR" altLang="en-US" dirty="0"/>
              <a:t>값이 </a:t>
            </a:r>
            <a:r>
              <a:rPr lang="ko-KR" altLang="en-US" b="1" dirty="0"/>
              <a:t>음수</a:t>
            </a:r>
            <a:r>
              <a:rPr lang="ko-KR" altLang="en-US" dirty="0"/>
              <a:t>로 나타났습니다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테스트 </a:t>
            </a:r>
            <a:r>
              <a:rPr lang="en-US" altLang="ko-KR" b="1" dirty="0"/>
              <a:t>R² </a:t>
            </a:r>
            <a:r>
              <a:rPr lang="ko-KR" altLang="en-US" b="1" dirty="0"/>
              <a:t>음수</a:t>
            </a:r>
            <a:r>
              <a:rPr lang="en-US" altLang="ko-KR" dirty="0"/>
              <a:t>: </a:t>
            </a:r>
            <a:r>
              <a:rPr lang="ko-KR" altLang="en-US" dirty="0"/>
              <a:t>모델이 학습된 데이터보다 테스트 데이터에서 더 큰 오차를 발생시킴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모델이 해당 업종의 매출 데이터를 설명하지 못한다는 의미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C1536-A352-42FA-98FC-CC52EC9E414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7344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접근 방법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문제 정의</a:t>
            </a:r>
            <a:r>
              <a:rPr lang="en-US" altLang="ko-KR" dirty="0"/>
              <a:t>: </a:t>
            </a:r>
            <a:r>
              <a:rPr lang="ko-KR" altLang="en-US" dirty="0"/>
              <a:t>기존의 업종 데이터를 학습 시</a:t>
            </a:r>
            <a:r>
              <a:rPr lang="en-US" altLang="ko-KR" dirty="0"/>
              <a:t>, </a:t>
            </a:r>
            <a:r>
              <a:rPr lang="ko-KR" altLang="en-US" dirty="0"/>
              <a:t>일부 업종에서 높은 오차와 낮은 성능을 보임</a:t>
            </a:r>
            <a:r>
              <a:rPr lang="en-US" altLang="ko-KR" dirty="0"/>
              <a:t>. </a:t>
            </a:r>
            <a:r>
              <a:rPr lang="ko-KR" altLang="en-US" dirty="0"/>
              <a:t>이를 해결하기 위해 데이터를 </a:t>
            </a:r>
            <a:r>
              <a:rPr lang="en-US" altLang="ko-KR" dirty="0"/>
              <a:t>9</a:t>
            </a:r>
            <a:r>
              <a:rPr lang="ko-KR" altLang="en-US" dirty="0"/>
              <a:t>개의 중분류로 나누어 모델을 학습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목적</a:t>
            </a:r>
            <a:r>
              <a:rPr lang="en-US" altLang="ko-KR" dirty="0"/>
              <a:t>: </a:t>
            </a:r>
            <a:r>
              <a:rPr lang="ko-KR" altLang="en-US" dirty="0"/>
              <a:t>업종별 데이터를 그룹화하여 특성을 반영한 학습으로 모델 성능을 개선하고</a:t>
            </a:r>
            <a:r>
              <a:rPr lang="en-US" altLang="ko-KR" dirty="0"/>
              <a:t>, </a:t>
            </a:r>
            <a:r>
              <a:rPr lang="ko-KR" altLang="en-US" dirty="0"/>
              <a:t>오차를 줄이는 것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 err="1"/>
              <a:t>RandomForestRegressor</a:t>
            </a:r>
            <a:r>
              <a:rPr lang="ko-KR" altLang="en-US" dirty="0"/>
              <a:t>는 본 데이터셋에 가장 적합한 모델로</a:t>
            </a:r>
            <a:r>
              <a:rPr lang="en-US" altLang="ko-KR" dirty="0"/>
              <a:t>, </a:t>
            </a:r>
            <a:r>
              <a:rPr lang="ko-KR" altLang="en-US" dirty="0"/>
              <a:t>업종 중분류별 데이터에서도 일관된 우수 성능을 보여줌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/>
              <a:t>LinearRegression</a:t>
            </a:r>
            <a:r>
              <a:rPr lang="ko-KR" altLang="en-US" dirty="0"/>
              <a:t>은 데이터 특성과 복잡성을 반영하기에는 한계가 있으므로</a:t>
            </a:r>
            <a:r>
              <a:rPr lang="en-US" altLang="ko-KR" dirty="0"/>
              <a:t>, </a:t>
            </a:r>
            <a:r>
              <a:rPr lang="ko-KR" altLang="en-US" dirty="0"/>
              <a:t>추가적인 특성 엔지니어링 또는 비선형 모델 도입 필요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C1536-A352-42FA-98FC-CC52EC9E414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9929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D7234-30CE-75D9-8748-1DFF79AEC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E4EAED4-7544-4A9F-BAD5-17E237AEB7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96A75A8-96ED-40B7-2CBE-91D9CDF980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단기외국인 </a:t>
            </a:r>
            <a:r>
              <a:rPr lang="en-US" altLang="ko-KR" b="1" dirty="0"/>
              <a:t>+ </a:t>
            </a:r>
            <a:r>
              <a:rPr lang="ko-KR" altLang="en-US" b="1" dirty="0"/>
              <a:t>학생수 제거</a:t>
            </a:r>
            <a:r>
              <a:rPr lang="en-US" altLang="ko-KR" dirty="0"/>
              <a:t>: </a:t>
            </a:r>
            <a:r>
              <a:rPr lang="ko-KR" altLang="en-US" dirty="0"/>
              <a:t>가장 낮은 </a:t>
            </a:r>
            <a:r>
              <a:rPr lang="en-US" altLang="ko-KR" dirty="0" err="1"/>
              <a:t>test_rmse</a:t>
            </a:r>
            <a:r>
              <a:rPr lang="ko-KR" altLang="en-US" dirty="0"/>
              <a:t>와 </a:t>
            </a:r>
            <a:r>
              <a:rPr lang="en-US" altLang="ko-KR" dirty="0" err="1"/>
              <a:t>test_mae</a:t>
            </a:r>
            <a:r>
              <a:rPr lang="ko-KR" altLang="en-US" dirty="0"/>
              <a:t>를 기록했습니다</a:t>
            </a:r>
            <a:r>
              <a:rPr lang="en-US" altLang="ko-KR" dirty="0"/>
              <a:t>.</a:t>
            </a:r>
            <a:r>
              <a:rPr lang="ko-KR" altLang="en-US" dirty="0"/>
              <a:t>모델의 일반화 성능이 개선될 가능성이 있으므로 이 조합을 </a:t>
            </a:r>
            <a:r>
              <a:rPr lang="ko-KR" altLang="en-US" dirty="0" err="1"/>
              <a:t>추천드립니다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F5DF80-768F-FDBE-A6EA-ECF1592758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C1536-A352-42FA-98FC-CC52EC9E414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2832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56010-892E-095F-A127-47AEFC447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F0BB2E-D606-8CB8-BBED-33C9A3E5AB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4D0276-45CF-5E9A-5080-E41519258E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접근 방법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문제 정의</a:t>
            </a:r>
            <a:r>
              <a:rPr lang="en-US" altLang="ko-KR" dirty="0"/>
              <a:t>: </a:t>
            </a:r>
            <a:r>
              <a:rPr lang="ko-KR" altLang="en-US" dirty="0"/>
              <a:t>기존의 업종 데이터를 학습 시</a:t>
            </a:r>
            <a:r>
              <a:rPr lang="en-US" altLang="ko-KR" dirty="0"/>
              <a:t>, </a:t>
            </a:r>
            <a:r>
              <a:rPr lang="ko-KR" altLang="en-US" dirty="0"/>
              <a:t>일부 업종에서 높은 오차와 낮은 성능을 보임</a:t>
            </a:r>
            <a:r>
              <a:rPr lang="en-US" altLang="ko-KR" dirty="0"/>
              <a:t>. </a:t>
            </a:r>
            <a:r>
              <a:rPr lang="ko-KR" altLang="en-US" dirty="0"/>
              <a:t>이를 해결하기 위해 데이터를 </a:t>
            </a:r>
            <a:r>
              <a:rPr lang="en-US" altLang="ko-KR" dirty="0"/>
              <a:t>9</a:t>
            </a:r>
            <a:r>
              <a:rPr lang="ko-KR" altLang="en-US" dirty="0"/>
              <a:t>개의 중분류로 나누어 모델을 학습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목적</a:t>
            </a:r>
            <a:r>
              <a:rPr lang="en-US" altLang="ko-KR" dirty="0"/>
              <a:t>: </a:t>
            </a:r>
            <a:r>
              <a:rPr lang="ko-KR" altLang="en-US" dirty="0"/>
              <a:t>업종별 데이터를 그룹화하여 특성을 반영한 학습으로 모델 성능을 개선하고</a:t>
            </a:r>
            <a:r>
              <a:rPr lang="en-US" altLang="ko-KR" dirty="0"/>
              <a:t>, </a:t>
            </a:r>
            <a:r>
              <a:rPr lang="ko-KR" altLang="en-US" dirty="0"/>
              <a:t>오차를 줄이는 것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 err="1"/>
              <a:t>RandomForestRegressor</a:t>
            </a:r>
            <a:r>
              <a:rPr lang="ko-KR" altLang="en-US" dirty="0"/>
              <a:t>는 본 데이터셋에 가장 적합한 모델로</a:t>
            </a:r>
            <a:r>
              <a:rPr lang="en-US" altLang="ko-KR" dirty="0"/>
              <a:t>, </a:t>
            </a:r>
            <a:r>
              <a:rPr lang="ko-KR" altLang="en-US" dirty="0"/>
              <a:t>업종 중분류별 데이터에서도 일관된 우수 성능을 보여줌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/>
              <a:t>LinearRegression</a:t>
            </a:r>
            <a:r>
              <a:rPr lang="ko-KR" altLang="en-US" dirty="0"/>
              <a:t>은 데이터 특성과 복잡성을 반영하기에는 한계가 있으므로</a:t>
            </a:r>
            <a:r>
              <a:rPr lang="en-US" altLang="ko-KR" dirty="0"/>
              <a:t>, </a:t>
            </a:r>
            <a:r>
              <a:rPr lang="ko-KR" altLang="en-US" dirty="0"/>
              <a:t>추가적인 특성 엔지니어링 또는 비선형 모델 도입 필요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D13B03-9BC0-0724-036C-0195D66203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C1536-A352-42FA-98FC-CC52EC9E414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0754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5A436-4C0A-5E9A-45F2-EA8D60FA4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21333A2-4D60-0815-CA69-15BF40BA14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862B17E-19DC-63D5-8CB9-664DEA08A0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접근 방법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문제 정의</a:t>
            </a:r>
            <a:r>
              <a:rPr lang="en-US" altLang="ko-KR" dirty="0"/>
              <a:t>: </a:t>
            </a:r>
            <a:r>
              <a:rPr lang="ko-KR" altLang="en-US" dirty="0"/>
              <a:t>기존의 업종 데이터를 학습 시</a:t>
            </a:r>
            <a:r>
              <a:rPr lang="en-US" altLang="ko-KR" dirty="0"/>
              <a:t>, </a:t>
            </a:r>
            <a:r>
              <a:rPr lang="ko-KR" altLang="en-US" dirty="0"/>
              <a:t>일부 업종에서 높은 오차와 낮은 성능을 보임</a:t>
            </a:r>
            <a:r>
              <a:rPr lang="en-US" altLang="ko-KR" dirty="0"/>
              <a:t>. </a:t>
            </a:r>
            <a:r>
              <a:rPr lang="ko-KR" altLang="en-US" dirty="0"/>
              <a:t>이를 해결하기 위해 데이터를 </a:t>
            </a:r>
            <a:r>
              <a:rPr lang="en-US" altLang="ko-KR" dirty="0"/>
              <a:t>9</a:t>
            </a:r>
            <a:r>
              <a:rPr lang="ko-KR" altLang="en-US" dirty="0"/>
              <a:t>개의 중분류로 나누어 모델을 학습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목적</a:t>
            </a:r>
            <a:r>
              <a:rPr lang="en-US" altLang="ko-KR" dirty="0"/>
              <a:t>: </a:t>
            </a:r>
            <a:r>
              <a:rPr lang="ko-KR" altLang="en-US" dirty="0"/>
              <a:t>업종별 데이터를 그룹화하여 특성을 반영한 학습으로 모델 성능을 개선하고</a:t>
            </a:r>
            <a:r>
              <a:rPr lang="en-US" altLang="ko-KR" dirty="0"/>
              <a:t>, </a:t>
            </a:r>
            <a:r>
              <a:rPr lang="ko-KR" altLang="en-US" dirty="0"/>
              <a:t>오차를 줄이는 것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 err="1"/>
              <a:t>RandomForestRegressor</a:t>
            </a:r>
            <a:r>
              <a:rPr lang="ko-KR" altLang="en-US" dirty="0"/>
              <a:t>는 본 데이터셋에 가장 적합한 모델로</a:t>
            </a:r>
            <a:r>
              <a:rPr lang="en-US" altLang="ko-KR" dirty="0"/>
              <a:t>, </a:t>
            </a:r>
            <a:r>
              <a:rPr lang="ko-KR" altLang="en-US" dirty="0"/>
              <a:t>업종 중분류별 데이터에서도 일관된 우수 성능을 보여줌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/>
              <a:t>LinearRegression</a:t>
            </a:r>
            <a:r>
              <a:rPr lang="ko-KR" altLang="en-US" dirty="0"/>
              <a:t>은 데이터 특성과 복잡성을 반영하기에는 한계가 있으므로</a:t>
            </a:r>
            <a:r>
              <a:rPr lang="en-US" altLang="ko-KR" dirty="0"/>
              <a:t>, </a:t>
            </a:r>
            <a:r>
              <a:rPr lang="ko-KR" altLang="en-US" dirty="0"/>
              <a:t>추가적인 특성 엔지니어링 또는 비선형 모델 도입 필요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DE32B4-9DB3-EA69-86D4-2E87E6B068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C1536-A352-42FA-98FC-CC52EC9E414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8448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C1536-A352-42FA-98FC-CC52EC9E414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95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C1536-A352-42FA-98FC-CC52EC9E414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003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C1536-A352-42FA-98FC-CC52EC9E414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814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C1536-A352-42FA-98FC-CC52EC9E414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874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C1536-A352-42FA-98FC-CC52EC9E414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287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C1536-A352-42FA-98FC-CC52EC9E414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6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일자가 있는 버스정류장 데이터에는 </a:t>
            </a:r>
            <a:r>
              <a:rPr lang="ko-KR" altLang="en-US" dirty="0" err="1"/>
              <a:t>서울외의</a:t>
            </a:r>
            <a:r>
              <a:rPr lang="ko-KR" altLang="en-US" dirty="0"/>
              <a:t> 지역이 포함되어 있는 것을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C1536-A352-42FA-98FC-CC52EC9E414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425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C1536-A352-42FA-98FC-CC52EC9E414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295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E53A6-9482-4C5D-843A-03A2CC1844AC}" type="datetime1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altLang="ko-KR" dirty="0"/>
              <a:t>(</a:t>
            </a:r>
            <a:fld id="{BD7E264E-E326-4E99-B99F-5AF7C7828F4B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8)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4415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699E9-6AE2-487A-9726-F86593C530A9}" type="datetime1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E264E-E326-4E99-B99F-5AF7C7828F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185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93B32-64E0-49C0-A214-5508E25A9C31}" type="datetime1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E264E-E326-4E99-B99F-5AF7C7828F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617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74448-B88A-4674-A253-086F3905F642}" type="datetime1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altLang="ko-KR" dirty="0" smtClean="0"/>
              <a:t>( </a:t>
            </a:r>
            <a:fld id="{BD7E264E-E326-4E99-B99F-5AF7C7828F4B}" type="slidenum">
              <a:rPr lang="ko-KR" altLang="en-US" smtClean="0"/>
              <a:pPr/>
              <a:t>‹#›</a:t>
            </a:fld>
            <a:r>
              <a:rPr lang="ko-KR" altLang="en-US" dirty="0" smtClean="0"/>
              <a:t> </a:t>
            </a:r>
            <a:r>
              <a:rPr lang="en-US" altLang="ko-KR" dirty="0" smtClean="0"/>
              <a:t>/ 36 )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94659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FA3E-FC91-47B8-8BAB-34872CDDD208}" type="datetime1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altLang="ko-KR" dirty="0" smtClean="0"/>
              <a:t>( </a:t>
            </a:r>
            <a:fld id="{BD7E264E-E326-4E99-B99F-5AF7C7828F4B}" type="slidenum">
              <a:rPr lang="ko-KR" altLang="en-US" smtClean="0"/>
              <a:pPr/>
              <a:t>‹#›</a:t>
            </a:fld>
            <a:r>
              <a:rPr lang="ko-KR" altLang="en-US" dirty="0" smtClean="0"/>
              <a:t> </a:t>
            </a:r>
            <a:r>
              <a:rPr lang="en-US" altLang="ko-KR" dirty="0" smtClean="0"/>
              <a:t>/ 36 )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1483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BD293-68D1-48BB-ADB6-55D11F7B0FB4}" type="datetime1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altLang="ko-KR" dirty="0" smtClean="0"/>
              <a:t>( </a:t>
            </a:r>
            <a:fld id="{BD7E264E-E326-4E99-B99F-5AF7C7828F4B}" type="slidenum">
              <a:rPr lang="ko-KR" altLang="en-US" smtClean="0"/>
              <a:pPr/>
              <a:t>‹#›</a:t>
            </a:fld>
            <a:r>
              <a:rPr lang="ko-KR" altLang="en-US" dirty="0" smtClean="0"/>
              <a:t> </a:t>
            </a:r>
            <a:r>
              <a:rPr lang="en-US" altLang="ko-KR" dirty="0" smtClean="0"/>
              <a:t>/ 36 )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6965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A6E42-19B2-4329-837E-4E35D51B60C5}" type="datetime1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altLang="ko-KR" dirty="0" smtClean="0"/>
              <a:t>( </a:t>
            </a:r>
            <a:fld id="{BD7E264E-E326-4E99-B99F-5AF7C7828F4B}" type="slidenum">
              <a:rPr lang="ko-KR" altLang="en-US" smtClean="0"/>
              <a:pPr/>
              <a:t>‹#›</a:t>
            </a:fld>
            <a:r>
              <a:rPr lang="ko-KR" altLang="en-US" dirty="0" smtClean="0"/>
              <a:t> </a:t>
            </a:r>
            <a:r>
              <a:rPr lang="en-US" altLang="ko-KR" dirty="0" smtClean="0"/>
              <a:t>/ 36 )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79681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CE561-B6CF-4D4C-8CA4-BEC0C5603F8B}" type="datetime1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altLang="ko-KR" dirty="0" smtClean="0"/>
              <a:t>( </a:t>
            </a:r>
            <a:fld id="{BD7E264E-E326-4E99-B99F-5AF7C7828F4B}" type="slidenum">
              <a:rPr lang="ko-KR" altLang="en-US" smtClean="0"/>
              <a:pPr/>
              <a:t>‹#›</a:t>
            </a:fld>
            <a:r>
              <a:rPr lang="ko-KR" altLang="en-US" dirty="0" smtClean="0"/>
              <a:t> </a:t>
            </a:r>
            <a:r>
              <a:rPr lang="en-US" altLang="ko-KR" dirty="0" smtClean="0"/>
              <a:t>/ 36 )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0010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A881E-6BCC-4B80-B6EC-B4312915BA6D}" type="datetime1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altLang="ko-KR" dirty="0" smtClean="0"/>
              <a:t>( </a:t>
            </a:r>
            <a:fld id="{BD7E264E-E326-4E99-B99F-5AF7C7828F4B}" type="slidenum">
              <a:rPr lang="ko-KR" altLang="en-US" smtClean="0"/>
              <a:pPr/>
              <a:t>‹#›</a:t>
            </a:fld>
            <a:r>
              <a:rPr lang="ko-KR" altLang="en-US" dirty="0" smtClean="0"/>
              <a:t> </a:t>
            </a:r>
            <a:r>
              <a:rPr lang="en-US" altLang="ko-KR" dirty="0" smtClean="0"/>
              <a:t>/ 36 )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5828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36921-69A9-4D58-98D4-0590D7C6B4A8}" type="datetime1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altLang="ko-KR" dirty="0" smtClean="0"/>
              <a:t>( </a:t>
            </a:r>
            <a:fld id="{BD7E264E-E326-4E99-B99F-5AF7C7828F4B}" type="slidenum">
              <a:rPr lang="ko-KR" altLang="en-US" smtClean="0"/>
              <a:pPr/>
              <a:t>‹#›</a:t>
            </a:fld>
            <a:r>
              <a:rPr lang="ko-KR" altLang="en-US" dirty="0" smtClean="0"/>
              <a:t> </a:t>
            </a:r>
            <a:r>
              <a:rPr lang="en-US" altLang="ko-KR" dirty="0" smtClean="0"/>
              <a:t>/ 36 )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9000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E770B-F970-4B3F-AC08-DCCB3848E68D}" type="datetime1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altLang="ko-KR" dirty="0" smtClean="0"/>
              <a:t>( </a:t>
            </a:r>
            <a:fld id="{BD7E264E-E326-4E99-B99F-5AF7C7828F4B}" type="slidenum">
              <a:rPr lang="ko-KR" altLang="en-US" smtClean="0"/>
              <a:pPr/>
              <a:t>‹#›</a:t>
            </a:fld>
            <a:r>
              <a:rPr lang="ko-KR" altLang="en-US" dirty="0" smtClean="0"/>
              <a:t> </a:t>
            </a:r>
            <a:r>
              <a:rPr lang="en-US" altLang="ko-KR" dirty="0" smtClean="0"/>
              <a:t>/ 36 )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588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390970-E1AE-44CE-9FCC-FE5B56DEA274}" type="datetime1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E264E-E326-4E99-B99F-5AF7C7828F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403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502145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502145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F5808-4291-1A41-833C-79D6ABFA7085}"/>
              </a:ext>
            </a:extLst>
          </p:cNvPr>
          <p:cNvSpPr txBox="1"/>
          <p:nvPr/>
        </p:nvSpPr>
        <p:spPr>
          <a:xfrm>
            <a:off x="2201916" y="1315516"/>
            <a:ext cx="7788167" cy="982961"/>
          </a:xfrm>
          <a:prstGeom prst="rect">
            <a:avLst/>
          </a:prstGeom>
          <a:noFill/>
          <a:effectLst>
            <a:outerShdw sx="1000" sy="1000" algn="ctr" rotWithShape="0">
              <a:srgbClr val="000000">
                <a:alpha val="31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ko-KR" altLang="en-US" sz="4800" b="1" spc="131" dirty="0">
                <a:latin typeface="KoPubDotum Bold" pitchFamily="2" charset="-127"/>
                <a:ea typeface="KoPubDotum Bold" pitchFamily="2" charset="-127"/>
              </a:rPr>
              <a:t>매출액 예측 </a:t>
            </a:r>
            <a:r>
              <a:rPr kumimoji="1" lang="ko-KR" altLang="en-US" sz="4800" b="1" spc="131" dirty="0" err="1">
                <a:latin typeface="KoPubDotum Bold" pitchFamily="2" charset="-127"/>
                <a:ea typeface="KoPubDotum Bold" pitchFamily="2" charset="-127"/>
              </a:rPr>
              <a:t>머신러닝</a:t>
            </a:r>
            <a:endParaRPr kumimoji="1" lang="ko-Kore-KR" altLang="en-US" sz="4800" b="1" spc="131" dirty="0">
              <a:solidFill>
                <a:schemeClr val="tx1">
                  <a:lumMod val="75000"/>
                  <a:lumOff val="25000"/>
                </a:schemeClr>
              </a:solidFill>
              <a:latin typeface="KoPubDotum Bold" pitchFamily="2" charset="-127"/>
              <a:ea typeface="KoPubDotum Bold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1437BE2-7B71-7846-AF90-974138B77877}"/>
              </a:ext>
            </a:extLst>
          </p:cNvPr>
          <p:cNvGrpSpPr/>
          <p:nvPr/>
        </p:nvGrpSpPr>
        <p:grpSpPr>
          <a:xfrm>
            <a:off x="3147846" y="2616593"/>
            <a:ext cx="5896305" cy="531955"/>
            <a:chOff x="3237184" y="3541985"/>
            <a:chExt cx="5896305" cy="531955"/>
          </a:xfrm>
          <a:effectLst>
            <a:outerShdw sx="1000" sy="1000" algn="ctr" rotWithShape="0">
              <a:srgbClr val="000000">
                <a:alpha val="15000"/>
              </a:srgbClr>
            </a:outerShdw>
          </a:effectLst>
        </p:grpSpPr>
        <p:sp>
          <p:nvSpPr>
            <p:cNvPr id="7" name="지연 6">
              <a:extLst>
                <a:ext uri="{FF2B5EF4-FFF2-40B4-BE49-F238E27FC236}">
                  <a16:creationId xmlns:a16="http://schemas.microsoft.com/office/drawing/2014/main" id="{348D6966-B61B-AB46-888C-A7314C02B2BD}"/>
                </a:ext>
              </a:extLst>
            </p:cNvPr>
            <p:cNvSpPr/>
            <p:nvPr/>
          </p:nvSpPr>
          <p:spPr>
            <a:xfrm>
              <a:off x="8523888" y="3541985"/>
              <a:ext cx="609601" cy="531955"/>
            </a:xfrm>
            <a:prstGeom prst="flowChartDelay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지연 7">
              <a:extLst>
                <a:ext uri="{FF2B5EF4-FFF2-40B4-BE49-F238E27FC236}">
                  <a16:creationId xmlns:a16="http://schemas.microsoft.com/office/drawing/2014/main" id="{16D70486-61E4-E64F-9D2A-38AC2166CCFC}"/>
                </a:ext>
              </a:extLst>
            </p:cNvPr>
            <p:cNvSpPr/>
            <p:nvPr/>
          </p:nvSpPr>
          <p:spPr>
            <a:xfrm rot="10800000">
              <a:off x="3237184" y="3541985"/>
              <a:ext cx="609601" cy="531955"/>
            </a:xfrm>
            <a:prstGeom prst="flowChartDelay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5110612-7D41-9E46-A430-53D8C6CE08D7}"/>
                </a:ext>
              </a:extLst>
            </p:cNvPr>
            <p:cNvSpPr/>
            <p:nvPr/>
          </p:nvSpPr>
          <p:spPr>
            <a:xfrm>
              <a:off x="3668113" y="3541985"/>
              <a:ext cx="5076494" cy="5319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spc="131" dirty="0">
                  <a:solidFill>
                    <a:schemeClr val="tx1"/>
                  </a:solidFill>
                  <a:latin typeface="KoPubDotum Bold" pitchFamily="2" charset="-127"/>
                  <a:ea typeface="KoPubDotum Light" pitchFamily="2" charset="-127"/>
                </a:rPr>
                <a:t>오용석</a:t>
              </a:r>
              <a:r>
                <a:rPr kumimoji="1" lang="en-US" altLang="ko-KR" b="1" spc="131" dirty="0">
                  <a:solidFill>
                    <a:schemeClr val="tx1"/>
                  </a:solidFill>
                  <a:latin typeface="KoPubDotum Bold" pitchFamily="2" charset="-127"/>
                  <a:ea typeface="KoPubDotum Light" pitchFamily="2" charset="-127"/>
                </a:rPr>
                <a:t>, </a:t>
              </a:r>
              <a:r>
                <a:rPr kumimoji="1" lang="ko-KR" altLang="en-US" b="1" spc="131" dirty="0" err="1">
                  <a:solidFill>
                    <a:schemeClr val="tx1"/>
                  </a:solidFill>
                  <a:latin typeface="KoPubDotum Bold" pitchFamily="2" charset="-127"/>
                  <a:ea typeface="KoPubDotum Light" pitchFamily="2" charset="-127"/>
                </a:rPr>
                <a:t>이원빈</a:t>
              </a:r>
              <a:r>
                <a:rPr kumimoji="1" lang="en-US" altLang="ko-KR" b="1" spc="131" dirty="0">
                  <a:solidFill>
                    <a:schemeClr val="tx1"/>
                  </a:solidFill>
                  <a:latin typeface="KoPubDotum Bold" pitchFamily="2" charset="-127"/>
                  <a:ea typeface="KoPubDotum Light" pitchFamily="2" charset="-127"/>
                </a:rPr>
                <a:t>, </a:t>
              </a:r>
              <a:r>
                <a:rPr kumimoji="1" lang="ko-KR" altLang="en-US" b="1" spc="131" dirty="0" err="1">
                  <a:solidFill>
                    <a:schemeClr val="tx1"/>
                  </a:solidFill>
                  <a:latin typeface="KoPubDotum Bold" pitchFamily="2" charset="-127"/>
                  <a:ea typeface="KoPubDotum Light" pitchFamily="2" charset="-127"/>
                </a:rPr>
                <a:t>조수연</a:t>
              </a:r>
              <a:endParaRPr kumimoji="1" lang="ko-Kore-KR" altLang="en-US" b="1" spc="131" dirty="0">
                <a:solidFill>
                  <a:schemeClr val="tx1"/>
                </a:solidFill>
                <a:latin typeface="KoPubDotum Bold" pitchFamily="2" charset="-127"/>
                <a:ea typeface="KoPubDotum Bold" pitchFamily="2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( </a:t>
            </a:r>
            <a:fld id="{BD7E264E-E326-4E99-B99F-5AF7C7828F4B}" type="slidenum">
              <a:rPr lang="ko-KR" altLang="en-US" smtClean="0"/>
              <a:pPr/>
              <a:t>1</a:t>
            </a:fld>
            <a:r>
              <a:rPr lang="ko-KR" altLang="en-US" smtClean="0"/>
              <a:t> </a:t>
            </a:r>
            <a:r>
              <a:rPr lang="en-US" altLang="ko-KR" smtClean="0"/>
              <a:t>/ 36 )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676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77F6A26E-1029-5C47-8063-E35E066F380D}"/>
              </a:ext>
            </a:extLst>
          </p:cNvPr>
          <p:cNvSpPr txBox="1"/>
          <p:nvPr/>
        </p:nvSpPr>
        <p:spPr>
          <a:xfrm>
            <a:off x="1114906" y="846348"/>
            <a:ext cx="5437655" cy="363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kumimoji="1" lang="ko-KR" altLang="en-US" sz="28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rPr>
              <a:t>데이터 수집 및 전처리</a:t>
            </a:r>
            <a:endParaRPr kumimoji="1" lang="en-US" altLang="ko-KR" sz="2800" b="1" spc="50" dirty="0">
              <a:solidFill>
                <a:schemeClr val="tx1">
                  <a:lumMod val="75000"/>
                  <a:lumOff val="25000"/>
                </a:schemeClr>
              </a:solidFill>
              <a:latin typeface="KoPubDotum Bold" pitchFamily="2" charset="-127"/>
              <a:ea typeface="KoPubDotum Bold" pitchFamily="2" charset="-127"/>
            </a:endParaRPr>
          </a:p>
        </p:txBody>
      </p: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544A70E8-2EB0-0F42-9060-81D99C3D0790}"/>
              </a:ext>
            </a:extLst>
          </p:cNvPr>
          <p:cNvCxnSpPr>
            <a:cxnSpLocks/>
          </p:cNvCxnSpPr>
          <p:nvPr/>
        </p:nvCxnSpPr>
        <p:spPr>
          <a:xfrm flipH="1">
            <a:off x="1160274" y="1332055"/>
            <a:ext cx="102358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31A95D17-D015-4247-A8A5-2542A9BE7A90}"/>
              </a:ext>
            </a:extLst>
          </p:cNvPr>
          <p:cNvCxnSpPr>
            <a:cxnSpLocks/>
          </p:cNvCxnSpPr>
          <p:nvPr/>
        </p:nvCxnSpPr>
        <p:spPr>
          <a:xfrm>
            <a:off x="625780" y="1308497"/>
            <a:ext cx="489126" cy="0"/>
          </a:xfrm>
          <a:prstGeom prst="line">
            <a:avLst/>
          </a:prstGeom>
          <a:ln w="76200">
            <a:solidFill>
              <a:srgbClr val="4356D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DB2D197-D85C-004F-B2DD-3757F6C8A7FF}"/>
              </a:ext>
            </a:extLst>
          </p:cNvPr>
          <p:cNvSpPr txBox="1"/>
          <p:nvPr/>
        </p:nvSpPr>
        <p:spPr>
          <a:xfrm>
            <a:off x="521152" y="846348"/>
            <a:ext cx="667568" cy="364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kumimoji="1" lang="en-US" altLang="ko-KR" sz="2800" b="1" spc="50" dirty="0">
                <a:solidFill>
                  <a:srgbClr val="4356D9"/>
                </a:solidFill>
                <a:latin typeface="KoPubDotum Bold" pitchFamily="2" charset="-127"/>
                <a:ea typeface="KoPubDotum Bold" pitchFamily="2" charset="-127"/>
              </a:rPr>
              <a:t>04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196735"/>
              </p:ext>
            </p:extLst>
          </p:nvPr>
        </p:nvGraphicFramePr>
        <p:xfrm>
          <a:off x="625780" y="1997320"/>
          <a:ext cx="107280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79393">
                  <a:extLst>
                    <a:ext uri="{9D8B030D-6E8A-4147-A177-3AD203B41FA5}">
                      <a16:colId xmlns:a16="http://schemas.microsoft.com/office/drawing/2014/main" val="2513473644"/>
                    </a:ext>
                  </a:extLst>
                </a:gridCol>
                <a:gridCol w="2848627">
                  <a:extLst>
                    <a:ext uri="{9D8B030D-6E8A-4147-A177-3AD203B41FA5}">
                      <a16:colId xmlns:a16="http://schemas.microsoft.com/office/drawing/2014/main" val="2577823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특</a:t>
                      </a:r>
                      <a:r>
                        <a:rPr lang="ko-KR" altLang="en-US" dirty="0"/>
                        <a:t> 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출</a:t>
                      </a:r>
                      <a:r>
                        <a:rPr lang="ko-KR" altLang="en-US" baseline="0" dirty="0"/>
                        <a:t> 처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835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지하철 </a:t>
                      </a:r>
                      <a:r>
                        <a:rPr lang="en-US" altLang="ko-KR" b="0" dirty="0"/>
                        <a:t>/</a:t>
                      </a:r>
                      <a:r>
                        <a:rPr lang="en-US" altLang="ko-KR" b="0" baseline="0" dirty="0"/>
                        <a:t> </a:t>
                      </a:r>
                      <a:r>
                        <a:rPr lang="ko-KR" altLang="en-US" b="0" baseline="0" dirty="0"/>
                        <a:t>버스 </a:t>
                      </a:r>
                      <a:r>
                        <a:rPr lang="en-US" altLang="ko-KR" b="0" baseline="0" dirty="0"/>
                        <a:t>/ </a:t>
                      </a:r>
                      <a:r>
                        <a:rPr lang="ko-KR" altLang="en-US" b="0" baseline="0" dirty="0"/>
                        <a:t>거주인구</a:t>
                      </a:r>
                      <a:r>
                        <a:rPr lang="en-US" altLang="ko-KR" b="0" baseline="0" dirty="0"/>
                        <a:t> / </a:t>
                      </a:r>
                      <a:r>
                        <a:rPr lang="ko-KR" altLang="en-US" b="0" baseline="0" dirty="0" err="1"/>
                        <a:t>생활인구</a:t>
                      </a:r>
                      <a:r>
                        <a:rPr lang="en-US" altLang="ko-KR" b="0" baseline="0" dirty="0"/>
                        <a:t> / </a:t>
                      </a:r>
                      <a:r>
                        <a:rPr lang="ko-KR" altLang="en-US" b="0" baseline="0" dirty="0" err="1"/>
                        <a:t>점포수</a:t>
                      </a:r>
                      <a:r>
                        <a:rPr lang="ko-KR" altLang="en-US" b="0" baseline="0" dirty="0"/>
                        <a:t> </a:t>
                      </a:r>
                      <a:r>
                        <a:rPr lang="en-US" altLang="ko-KR" b="0" baseline="0" dirty="0"/>
                        <a:t>/ </a:t>
                      </a:r>
                      <a:r>
                        <a:rPr lang="ko-KR" altLang="en-US" b="0" baseline="0" dirty="0"/>
                        <a:t>주차장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서울 </a:t>
                      </a:r>
                      <a:r>
                        <a:rPr lang="ko-KR" altLang="en-US" b="0" dirty="0" err="1"/>
                        <a:t>열린데이터</a:t>
                      </a:r>
                      <a:r>
                        <a:rPr lang="ko-KR" altLang="en-US" b="0" dirty="0"/>
                        <a:t> 광장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10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학교 </a:t>
                      </a:r>
                      <a:r>
                        <a:rPr lang="en-US" altLang="ko-KR" b="0" dirty="0"/>
                        <a:t>/</a:t>
                      </a:r>
                      <a:r>
                        <a:rPr lang="en-US" altLang="ko-KR" b="0" baseline="0" dirty="0"/>
                        <a:t> </a:t>
                      </a:r>
                      <a:r>
                        <a:rPr lang="ko-KR" altLang="en-US" b="0" baseline="0" dirty="0"/>
                        <a:t>학생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b="0" spc="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KoPubDotum Bold" pitchFamily="2" charset="-127"/>
                        </a:rPr>
                        <a:t>서울교육시각화시스템</a:t>
                      </a:r>
                      <a:endParaRPr lang="ko-KR" altLang="en-US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531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업종 </a:t>
                      </a:r>
                      <a:r>
                        <a:rPr lang="en-US" altLang="ko-KR" b="0" dirty="0"/>
                        <a:t>/ </a:t>
                      </a:r>
                      <a:r>
                        <a:rPr lang="ko-KR" altLang="en-US" b="0" dirty="0"/>
                        <a:t>행정동 </a:t>
                      </a:r>
                      <a:r>
                        <a:rPr lang="en-US" altLang="ko-KR" b="0" dirty="0"/>
                        <a:t>/</a:t>
                      </a:r>
                      <a:r>
                        <a:rPr lang="ko-KR" altLang="en-US" b="0" baseline="0" dirty="0"/>
                        <a:t> </a:t>
                      </a:r>
                      <a:r>
                        <a:rPr lang="ko-KR" altLang="en-US" b="0" baseline="0" dirty="0" err="1"/>
                        <a:t>년분기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/>
                        <a:t>공공데이터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401898"/>
                  </a:ext>
                </a:extLst>
              </a:tr>
            </a:tbl>
          </a:graphicData>
        </a:graphic>
      </p:graphicFrame>
      <p:pic>
        <p:nvPicPr>
          <p:cNvPr id="1028" name="Picture 4" descr="공공데이터공개 &lt; 정보공개 &lt; 경기여성가족재단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616" y="3480680"/>
            <a:ext cx="3115167" cy="101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서울교육시각화시스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616" y="5183749"/>
            <a:ext cx="3276556" cy="83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서울특별시 빅데이터 캠퍼스 &gt; 빅데이터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2483" y="4266744"/>
            <a:ext cx="1257300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( </a:t>
            </a:r>
            <a:fld id="{BD7E264E-E326-4E99-B99F-5AF7C7828F4B}" type="slidenum">
              <a:rPr lang="ko-KR" altLang="en-US" smtClean="0"/>
              <a:pPr/>
              <a:t>10</a:t>
            </a:fld>
            <a:r>
              <a:rPr lang="ko-KR" altLang="en-US" smtClean="0"/>
              <a:t> </a:t>
            </a:r>
            <a:r>
              <a:rPr lang="en-US" altLang="ko-KR" smtClean="0"/>
              <a:t>/ 36 )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000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77F6A26E-1029-5C47-8063-E35E066F380D}"/>
              </a:ext>
            </a:extLst>
          </p:cNvPr>
          <p:cNvSpPr txBox="1"/>
          <p:nvPr/>
        </p:nvSpPr>
        <p:spPr>
          <a:xfrm>
            <a:off x="1114906" y="846348"/>
            <a:ext cx="5437655" cy="363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kumimoji="1" lang="ko-KR" altLang="en-US" sz="28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rPr>
              <a:t>데이터 수집 및 전처리</a:t>
            </a:r>
            <a:endParaRPr kumimoji="1" lang="en-US" altLang="ko-KR" sz="2800" b="1" spc="50" dirty="0">
              <a:solidFill>
                <a:schemeClr val="tx1">
                  <a:lumMod val="75000"/>
                  <a:lumOff val="25000"/>
                </a:schemeClr>
              </a:solidFill>
              <a:latin typeface="KoPubDotum Bold" pitchFamily="2" charset="-127"/>
              <a:ea typeface="KoPubDotum Bold" pitchFamily="2" charset="-127"/>
            </a:endParaRPr>
          </a:p>
        </p:txBody>
      </p: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544A70E8-2EB0-0F42-9060-81D99C3D0790}"/>
              </a:ext>
            </a:extLst>
          </p:cNvPr>
          <p:cNvCxnSpPr>
            <a:cxnSpLocks/>
          </p:cNvCxnSpPr>
          <p:nvPr/>
        </p:nvCxnSpPr>
        <p:spPr>
          <a:xfrm flipH="1">
            <a:off x="1160274" y="1332055"/>
            <a:ext cx="102358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31A95D17-D015-4247-A8A5-2542A9BE7A90}"/>
              </a:ext>
            </a:extLst>
          </p:cNvPr>
          <p:cNvCxnSpPr>
            <a:cxnSpLocks/>
          </p:cNvCxnSpPr>
          <p:nvPr/>
        </p:nvCxnSpPr>
        <p:spPr>
          <a:xfrm>
            <a:off x="625780" y="1308497"/>
            <a:ext cx="489126" cy="0"/>
          </a:xfrm>
          <a:prstGeom prst="line">
            <a:avLst/>
          </a:prstGeom>
          <a:ln w="76200">
            <a:solidFill>
              <a:srgbClr val="4356D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DB2D197-D85C-004F-B2DD-3757F6C8A7FF}"/>
              </a:ext>
            </a:extLst>
          </p:cNvPr>
          <p:cNvSpPr txBox="1"/>
          <p:nvPr/>
        </p:nvSpPr>
        <p:spPr>
          <a:xfrm>
            <a:off x="521152" y="846348"/>
            <a:ext cx="667568" cy="364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kumimoji="1" lang="en-US" altLang="ko-KR" sz="2800" b="1" spc="50" dirty="0">
                <a:solidFill>
                  <a:srgbClr val="4356D9"/>
                </a:solidFill>
                <a:latin typeface="KoPubDotum Bold" pitchFamily="2" charset="-127"/>
                <a:ea typeface="KoPubDotum Bold" pitchFamily="2" charset="-127"/>
              </a:rPr>
              <a:t>04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80" y="1988203"/>
            <a:ext cx="5286505" cy="46083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5780" y="1429297"/>
            <a:ext cx="901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■ 버스정류장 데이터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B5E3A6-938E-4F40-A866-53C295664A39}"/>
              </a:ext>
            </a:extLst>
          </p:cNvPr>
          <p:cNvSpPr txBox="1"/>
          <p:nvPr/>
        </p:nvSpPr>
        <p:spPr>
          <a:xfrm>
            <a:off x="6357520" y="2011761"/>
            <a:ext cx="50386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1</a:t>
            </a:r>
            <a:r>
              <a:rPr kumimoji="1" lang="ko-KR" altLang="en-US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월 </a:t>
            </a:r>
            <a:r>
              <a:rPr kumimoji="1" lang="en-US" altLang="ko-KR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4</a:t>
            </a:r>
            <a:r>
              <a:rPr kumimoji="1" lang="ko-KR" altLang="en-US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월 </a:t>
            </a:r>
            <a:r>
              <a:rPr kumimoji="1" lang="en-US" altLang="ko-KR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7</a:t>
            </a:r>
            <a:r>
              <a:rPr kumimoji="1" lang="ko-KR" altLang="en-US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월 </a:t>
            </a:r>
            <a:r>
              <a:rPr kumimoji="1" lang="en-US" altLang="ko-KR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10</a:t>
            </a:r>
            <a:r>
              <a:rPr kumimoji="1" lang="ko-KR" altLang="en-US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월</a:t>
            </a:r>
            <a:endParaRPr kumimoji="1" lang="en-US" altLang="ko-KR" sz="2400" b="1" spc="50" dirty="0">
              <a:solidFill>
                <a:schemeClr val="tx1">
                  <a:lumMod val="75000"/>
                  <a:lumOff val="25000"/>
                </a:schemeClr>
              </a:solidFill>
              <a:latin typeface="KoPubDotum Light" pitchFamily="2" charset="-127"/>
              <a:ea typeface="KoPubDotum Bold" pitchFamily="2" charset="-127"/>
            </a:endParaRPr>
          </a:p>
          <a:p>
            <a:r>
              <a:rPr kumimoji="1" lang="ko-KR" altLang="en-US" sz="2400" b="1" spc="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행정동별</a:t>
            </a:r>
            <a:r>
              <a:rPr kumimoji="1" lang="ko-KR" altLang="en-US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 분기별 버스정류장의 개수</a:t>
            </a:r>
            <a:endParaRPr kumimoji="1" lang="en-US" altLang="ko-KR" sz="2400" spc="50" dirty="0">
              <a:solidFill>
                <a:schemeClr val="tx1">
                  <a:lumMod val="75000"/>
                  <a:lumOff val="25000"/>
                </a:schemeClr>
              </a:solidFill>
              <a:latin typeface="KoPubDotum Light" pitchFamily="2" charset="-127"/>
              <a:ea typeface="KoPubDotum Light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B5E3A6-938E-4F40-A866-53C295664A39}"/>
              </a:ext>
            </a:extLst>
          </p:cNvPr>
          <p:cNvSpPr txBox="1"/>
          <p:nvPr/>
        </p:nvSpPr>
        <p:spPr>
          <a:xfrm>
            <a:off x="6357519" y="2963557"/>
            <a:ext cx="50386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rPr>
              <a:t>X</a:t>
            </a:r>
            <a:r>
              <a:rPr kumimoji="1" lang="ko-KR" altLang="en-US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rPr>
              <a:t>좌표 </a:t>
            </a:r>
            <a:r>
              <a:rPr kumimoji="1" lang="en-US" altLang="ko-KR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rPr>
              <a:t>Y</a:t>
            </a:r>
            <a:r>
              <a:rPr kumimoji="1" lang="ko-KR" altLang="en-US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rPr>
              <a:t>좌표 버스정류장코드</a:t>
            </a:r>
            <a:endParaRPr kumimoji="1" lang="en-US" altLang="ko-KR" sz="2400" spc="50" dirty="0">
              <a:solidFill>
                <a:schemeClr val="tx1">
                  <a:lumMod val="75000"/>
                  <a:lumOff val="25000"/>
                </a:schemeClr>
              </a:solidFill>
              <a:latin typeface="KoPubDotum Light" pitchFamily="2" charset="-127"/>
              <a:ea typeface="KoPubDotum Light" pitchFamily="2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( </a:t>
            </a:r>
            <a:fld id="{BD7E264E-E326-4E99-B99F-5AF7C7828F4B}" type="slidenum">
              <a:rPr lang="ko-KR" altLang="en-US" smtClean="0"/>
              <a:pPr/>
              <a:t>11</a:t>
            </a:fld>
            <a:r>
              <a:rPr lang="ko-KR" altLang="en-US" smtClean="0"/>
              <a:t> </a:t>
            </a:r>
            <a:r>
              <a:rPr lang="en-US" altLang="ko-KR" smtClean="0"/>
              <a:t>/ 36 )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065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77F6A26E-1029-5C47-8063-E35E066F380D}"/>
              </a:ext>
            </a:extLst>
          </p:cNvPr>
          <p:cNvSpPr txBox="1"/>
          <p:nvPr/>
        </p:nvSpPr>
        <p:spPr>
          <a:xfrm>
            <a:off x="1114906" y="846348"/>
            <a:ext cx="5437655" cy="363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kumimoji="1" lang="ko-KR" altLang="en-US" sz="28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rPr>
              <a:t>데이터 수집 및 전처리</a:t>
            </a:r>
            <a:endParaRPr kumimoji="1" lang="en-US" altLang="ko-KR" sz="2800" b="1" spc="50" dirty="0">
              <a:solidFill>
                <a:schemeClr val="tx1">
                  <a:lumMod val="75000"/>
                  <a:lumOff val="25000"/>
                </a:schemeClr>
              </a:solidFill>
              <a:latin typeface="KoPubDotum Bold" pitchFamily="2" charset="-127"/>
              <a:ea typeface="KoPubDotum Bold" pitchFamily="2" charset="-127"/>
            </a:endParaRPr>
          </a:p>
        </p:txBody>
      </p: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544A70E8-2EB0-0F42-9060-81D99C3D0790}"/>
              </a:ext>
            </a:extLst>
          </p:cNvPr>
          <p:cNvCxnSpPr>
            <a:cxnSpLocks/>
          </p:cNvCxnSpPr>
          <p:nvPr/>
        </p:nvCxnSpPr>
        <p:spPr>
          <a:xfrm flipH="1">
            <a:off x="1160274" y="1332055"/>
            <a:ext cx="102358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31A95D17-D015-4247-A8A5-2542A9BE7A90}"/>
              </a:ext>
            </a:extLst>
          </p:cNvPr>
          <p:cNvCxnSpPr>
            <a:cxnSpLocks/>
          </p:cNvCxnSpPr>
          <p:nvPr/>
        </p:nvCxnSpPr>
        <p:spPr>
          <a:xfrm>
            <a:off x="625780" y="1308497"/>
            <a:ext cx="489126" cy="0"/>
          </a:xfrm>
          <a:prstGeom prst="line">
            <a:avLst/>
          </a:prstGeom>
          <a:ln w="76200">
            <a:solidFill>
              <a:srgbClr val="4356D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DB2D197-D85C-004F-B2DD-3757F6C8A7FF}"/>
              </a:ext>
            </a:extLst>
          </p:cNvPr>
          <p:cNvSpPr txBox="1"/>
          <p:nvPr/>
        </p:nvSpPr>
        <p:spPr>
          <a:xfrm>
            <a:off x="521152" y="846348"/>
            <a:ext cx="667568" cy="364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kumimoji="1" lang="en-US" altLang="ko-KR" sz="2800" b="1" spc="50" dirty="0">
                <a:solidFill>
                  <a:srgbClr val="4356D9"/>
                </a:solidFill>
                <a:latin typeface="KoPubDotum Bold" pitchFamily="2" charset="-127"/>
                <a:ea typeface="KoPubDotum Bold" pitchFamily="2" charset="-127"/>
              </a:rPr>
              <a:t>04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5780" y="1429297"/>
            <a:ext cx="901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■ 버스정류장 데이터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B5E3A6-938E-4F40-A866-53C295664A39}"/>
              </a:ext>
            </a:extLst>
          </p:cNvPr>
          <p:cNvSpPr txBox="1"/>
          <p:nvPr/>
        </p:nvSpPr>
        <p:spPr>
          <a:xfrm>
            <a:off x="8610600" y="2312873"/>
            <a:ext cx="34628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1</a:t>
            </a:r>
            <a:r>
              <a:rPr kumimoji="1" lang="ko-KR" altLang="en-US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월 </a:t>
            </a:r>
            <a:r>
              <a:rPr kumimoji="1" lang="en-US" altLang="ko-KR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4</a:t>
            </a:r>
            <a:r>
              <a:rPr kumimoji="1" lang="ko-KR" altLang="en-US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월 </a:t>
            </a:r>
            <a:r>
              <a:rPr kumimoji="1" lang="en-US" altLang="ko-KR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7</a:t>
            </a:r>
            <a:r>
              <a:rPr kumimoji="1" lang="ko-KR" altLang="en-US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월 </a:t>
            </a:r>
            <a:r>
              <a:rPr kumimoji="1" lang="en-US" altLang="ko-KR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10</a:t>
            </a:r>
            <a:r>
              <a:rPr kumimoji="1" lang="ko-KR" altLang="en-US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월</a:t>
            </a:r>
            <a:endParaRPr kumimoji="1" lang="en-US" altLang="ko-KR" sz="2400" b="1" spc="50" dirty="0">
              <a:solidFill>
                <a:schemeClr val="tx1">
                  <a:lumMod val="75000"/>
                  <a:lumOff val="25000"/>
                </a:schemeClr>
              </a:solidFill>
              <a:latin typeface="KoPubDotum Light" pitchFamily="2" charset="-127"/>
              <a:ea typeface="KoPubDotum Bold" pitchFamily="2" charset="-127"/>
            </a:endParaRPr>
          </a:p>
          <a:p>
            <a:r>
              <a:rPr kumimoji="1" lang="ko-KR" altLang="en-US" sz="2400" b="1" spc="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행정동별</a:t>
            </a:r>
            <a:r>
              <a:rPr kumimoji="1" lang="ko-KR" altLang="en-US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 분기별 </a:t>
            </a:r>
            <a:endParaRPr kumimoji="1" lang="en-US" altLang="ko-KR" sz="2400" b="1" spc="50" dirty="0">
              <a:solidFill>
                <a:schemeClr val="tx1">
                  <a:lumMod val="75000"/>
                  <a:lumOff val="25000"/>
                </a:schemeClr>
              </a:solidFill>
              <a:latin typeface="KoPubDotum Light" pitchFamily="2" charset="-127"/>
              <a:ea typeface="KoPubDotum Bold" pitchFamily="2" charset="-127"/>
            </a:endParaRPr>
          </a:p>
          <a:p>
            <a:r>
              <a:rPr kumimoji="1" lang="ko-KR" altLang="en-US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버스정류장의 개수</a:t>
            </a:r>
            <a:endParaRPr kumimoji="1" lang="en-US" altLang="ko-KR" sz="2400" spc="50" dirty="0">
              <a:solidFill>
                <a:schemeClr val="tx1">
                  <a:lumMod val="75000"/>
                  <a:lumOff val="25000"/>
                </a:schemeClr>
              </a:solidFill>
              <a:latin typeface="KoPubDotum Light" pitchFamily="2" charset="-127"/>
              <a:ea typeface="KoPubDotum Light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80" y="1977994"/>
            <a:ext cx="3846012" cy="437835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763" y="1977994"/>
            <a:ext cx="3837596" cy="437835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7B5E3A6-938E-4F40-A866-53C295664A39}"/>
              </a:ext>
            </a:extLst>
          </p:cNvPr>
          <p:cNvSpPr txBox="1"/>
          <p:nvPr/>
        </p:nvSpPr>
        <p:spPr>
          <a:xfrm>
            <a:off x="8610600" y="4334612"/>
            <a:ext cx="31877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400" b="1" spc="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날짜별</a:t>
            </a:r>
            <a:r>
              <a:rPr kumimoji="1" lang="ko-KR" altLang="en-US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 버스정류장코드</a:t>
            </a:r>
            <a:endParaRPr kumimoji="1" lang="en-US" altLang="ko-KR" sz="2400" b="1" spc="50" dirty="0">
              <a:solidFill>
                <a:schemeClr val="tx1">
                  <a:lumMod val="75000"/>
                  <a:lumOff val="25000"/>
                </a:schemeClr>
              </a:solidFill>
              <a:latin typeface="KoPubDotum Light" pitchFamily="2" charset="-127"/>
              <a:ea typeface="KoPubDotum Bold" pitchFamily="2" charset="-127"/>
            </a:endParaRPr>
          </a:p>
          <a:p>
            <a:r>
              <a:rPr kumimoji="1" lang="ko-KR" altLang="en-US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서울시 버스정류장코드 일치</a:t>
            </a:r>
            <a:endParaRPr kumimoji="1" lang="en-US" altLang="ko-KR" sz="2400" spc="50" dirty="0">
              <a:solidFill>
                <a:schemeClr val="tx1">
                  <a:lumMod val="75000"/>
                  <a:lumOff val="25000"/>
                </a:schemeClr>
              </a:solidFill>
              <a:latin typeface="KoPubDotum Light" pitchFamily="2" charset="-127"/>
              <a:ea typeface="KoPubDotum Light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1B7B31-FEEA-FD40-B7EB-DCE2EB9DCE1D}"/>
              </a:ext>
            </a:extLst>
          </p:cNvPr>
          <p:cNvSpPr txBox="1"/>
          <p:nvPr/>
        </p:nvSpPr>
        <p:spPr>
          <a:xfrm>
            <a:off x="1402064" y="6356352"/>
            <a:ext cx="31065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</a:rPr>
              <a:t>날짜별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</a:rPr>
              <a:t> 버스정류장 데이터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1B7B31-FEEA-FD40-B7EB-DCE2EB9DCE1D}"/>
              </a:ext>
            </a:extLst>
          </p:cNvPr>
          <p:cNvSpPr txBox="1"/>
          <p:nvPr/>
        </p:nvSpPr>
        <p:spPr>
          <a:xfrm>
            <a:off x="5364847" y="6356352"/>
            <a:ext cx="31065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</a:rPr>
              <a:t>서울시 버스정류장 데이터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( </a:t>
            </a:r>
            <a:fld id="{BD7E264E-E326-4E99-B99F-5AF7C7828F4B}" type="slidenum">
              <a:rPr lang="ko-KR" altLang="en-US" smtClean="0"/>
              <a:pPr/>
              <a:t>12</a:t>
            </a:fld>
            <a:r>
              <a:rPr lang="ko-KR" altLang="en-US" smtClean="0"/>
              <a:t> </a:t>
            </a:r>
            <a:r>
              <a:rPr lang="en-US" altLang="ko-KR" smtClean="0"/>
              <a:t>/ 36 )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109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77F6A26E-1029-5C47-8063-E35E066F380D}"/>
              </a:ext>
            </a:extLst>
          </p:cNvPr>
          <p:cNvSpPr txBox="1"/>
          <p:nvPr/>
        </p:nvSpPr>
        <p:spPr>
          <a:xfrm>
            <a:off x="1114906" y="846348"/>
            <a:ext cx="5437655" cy="363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kumimoji="1" lang="ko-KR" altLang="en-US" sz="28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rPr>
              <a:t>데이터 수집 및 전처리</a:t>
            </a:r>
            <a:endParaRPr kumimoji="1" lang="en-US" altLang="ko-KR" sz="2800" b="1" spc="50" dirty="0">
              <a:solidFill>
                <a:schemeClr val="tx1">
                  <a:lumMod val="75000"/>
                  <a:lumOff val="25000"/>
                </a:schemeClr>
              </a:solidFill>
              <a:latin typeface="KoPubDotum Bold" pitchFamily="2" charset="-127"/>
              <a:ea typeface="KoPubDotum Bold" pitchFamily="2" charset="-127"/>
            </a:endParaRPr>
          </a:p>
        </p:txBody>
      </p: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544A70E8-2EB0-0F42-9060-81D99C3D0790}"/>
              </a:ext>
            </a:extLst>
          </p:cNvPr>
          <p:cNvCxnSpPr>
            <a:cxnSpLocks/>
          </p:cNvCxnSpPr>
          <p:nvPr/>
        </p:nvCxnSpPr>
        <p:spPr>
          <a:xfrm flipH="1">
            <a:off x="1160274" y="1332055"/>
            <a:ext cx="102358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31A95D17-D015-4247-A8A5-2542A9BE7A90}"/>
              </a:ext>
            </a:extLst>
          </p:cNvPr>
          <p:cNvCxnSpPr>
            <a:cxnSpLocks/>
          </p:cNvCxnSpPr>
          <p:nvPr/>
        </p:nvCxnSpPr>
        <p:spPr>
          <a:xfrm>
            <a:off x="625780" y="1308497"/>
            <a:ext cx="489126" cy="0"/>
          </a:xfrm>
          <a:prstGeom prst="line">
            <a:avLst/>
          </a:prstGeom>
          <a:ln w="76200">
            <a:solidFill>
              <a:srgbClr val="4356D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DB2D197-D85C-004F-B2DD-3757F6C8A7FF}"/>
              </a:ext>
            </a:extLst>
          </p:cNvPr>
          <p:cNvSpPr txBox="1"/>
          <p:nvPr/>
        </p:nvSpPr>
        <p:spPr>
          <a:xfrm>
            <a:off x="521152" y="846348"/>
            <a:ext cx="667568" cy="364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kumimoji="1" lang="en-US" altLang="ko-KR" sz="2800" b="1" spc="50" dirty="0">
                <a:solidFill>
                  <a:srgbClr val="4356D9"/>
                </a:solidFill>
                <a:latin typeface="KoPubDotum Bold" pitchFamily="2" charset="-127"/>
                <a:ea typeface="KoPubDotum Bold" pitchFamily="2" charset="-127"/>
              </a:rPr>
              <a:t>04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5780" y="1429297"/>
            <a:ext cx="901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■ 버스정류장 데이터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B5E3A6-938E-4F40-A866-53C295664A39}"/>
              </a:ext>
            </a:extLst>
          </p:cNvPr>
          <p:cNvSpPr txBox="1"/>
          <p:nvPr/>
        </p:nvSpPr>
        <p:spPr>
          <a:xfrm>
            <a:off x="7514157" y="2011761"/>
            <a:ext cx="42572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주소가 </a:t>
            </a:r>
            <a:r>
              <a:rPr kumimoji="1" lang="ko-KR" altLang="en-US" sz="2400" b="1" spc="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법정동으로</a:t>
            </a:r>
            <a:r>
              <a:rPr kumimoji="1" lang="ko-KR" altLang="en-US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 출력되는 </a:t>
            </a:r>
            <a:endParaRPr kumimoji="1" lang="en-US" altLang="ko-KR" sz="2400" b="1" spc="50" dirty="0">
              <a:solidFill>
                <a:schemeClr val="tx1">
                  <a:lumMod val="75000"/>
                  <a:lumOff val="25000"/>
                </a:schemeClr>
              </a:solidFill>
              <a:latin typeface="KoPubDotum Light" pitchFamily="2" charset="-127"/>
              <a:ea typeface="KoPubDotum Bold" pitchFamily="2" charset="-127"/>
            </a:endParaRPr>
          </a:p>
          <a:p>
            <a:r>
              <a:rPr kumimoji="1" lang="ko-KR" altLang="en-US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문제 발견</a:t>
            </a:r>
            <a:endParaRPr kumimoji="1" lang="en-US" altLang="ko-KR" sz="2400" spc="50" dirty="0">
              <a:solidFill>
                <a:schemeClr val="tx1">
                  <a:lumMod val="75000"/>
                  <a:lumOff val="25000"/>
                </a:schemeClr>
              </a:solidFill>
              <a:latin typeface="KoPubDotum Light" pitchFamily="2" charset="-127"/>
              <a:ea typeface="KoPubDotum Light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1B7B31-FEEA-FD40-B7EB-DCE2EB9DCE1D}"/>
              </a:ext>
            </a:extLst>
          </p:cNvPr>
          <p:cNvSpPr txBox="1"/>
          <p:nvPr/>
        </p:nvSpPr>
        <p:spPr>
          <a:xfrm>
            <a:off x="2554458" y="5053645"/>
            <a:ext cx="31065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</a:rPr>
              <a:t>카카오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</a:rPr>
              <a:t>API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</a:rPr>
              <a:t>역지오코딩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KoPubDotum Medium" pitchFamily="2" charset="-127"/>
              <a:ea typeface="KoPubDotum Mediu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80" y="2011761"/>
            <a:ext cx="6583015" cy="303622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( </a:t>
            </a:r>
            <a:fld id="{BD7E264E-E326-4E99-B99F-5AF7C7828F4B}" type="slidenum">
              <a:rPr lang="ko-KR" altLang="en-US" smtClean="0"/>
              <a:pPr/>
              <a:t>13</a:t>
            </a:fld>
            <a:r>
              <a:rPr lang="ko-KR" altLang="en-US" smtClean="0"/>
              <a:t> </a:t>
            </a:r>
            <a:r>
              <a:rPr lang="en-US" altLang="ko-KR" smtClean="0"/>
              <a:t>/ 36 )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400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77F6A26E-1029-5C47-8063-E35E066F380D}"/>
              </a:ext>
            </a:extLst>
          </p:cNvPr>
          <p:cNvSpPr txBox="1"/>
          <p:nvPr/>
        </p:nvSpPr>
        <p:spPr>
          <a:xfrm>
            <a:off x="1114906" y="846348"/>
            <a:ext cx="5437655" cy="363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kumimoji="1" lang="ko-KR" altLang="en-US" sz="28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rPr>
              <a:t>데이터 수집 및 전처리</a:t>
            </a:r>
            <a:endParaRPr kumimoji="1" lang="en-US" altLang="ko-KR" sz="2800" b="1" spc="50" dirty="0">
              <a:solidFill>
                <a:schemeClr val="tx1">
                  <a:lumMod val="75000"/>
                  <a:lumOff val="25000"/>
                </a:schemeClr>
              </a:solidFill>
              <a:latin typeface="KoPubDotum Bold" pitchFamily="2" charset="-127"/>
              <a:ea typeface="KoPubDotum Bold" pitchFamily="2" charset="-127"/>
            </a:endParaRPr>
          </a:p>
        </p:txBody>
      </p: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544A70E8-2EB0-0F42-9060-81D99C3D0790}"/>
              </a:ext>
            </a:extLst>
          </p:cNvPr>
          <p:cNvCxnSpPr>
            <a:cxnSpLocks/>
          </p:cNvCxnSpPr>
          <p:nvPr/>
        </p:nvCxnSpPr>
        <p:spPr>
          <a:xfrm flipH="1">
            <a:off x="1160274" y="1332055"/>
            <a:ext cx="102358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31A95D17-D015-4247-A8A5-2542A9BE7A90}"/>
              </a:ext>
            </a:extLst>
          </p:cNvPr>
          <p:cNvCxnSpPr>
            <a:cxnSpLocks/>
          </p:cNvCxnSpPr>
          <p:nvPr/>
        </p:nvCxnSpPr>
        <p:spPr>
          <a:xfrm>
            <a:off x="625780" y="1308497"/>
            <a:ext cx="489126" cy="0"/>
          </a:xfrm>
          <a:prstGeom prst="line">
            <a:avLst/>
          </a:prstGeom>
          <a:ln w="76200">
            <a:solidFill>
              <a:srgbClr val="4356D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DB2D197-D85C-004F-B2DD-3757F6C8A7FF}"/>
              </a:ext>
            </a:extLst>
          </p:cNvPr>
          <p:cNvSpPr txBox="1"/>
          <p:nvPr/>
        </p:nvSpPr>
        <p:spPr>
          <a:xfrm>
            <a:off x="521152" y="846348"/>
            <a:ext cx="667568" cy="364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kumimoji="1" lang="en-US" altLang="ko-KR" sz="2800" b="1" spc="50" dirty="0">
                <a:solidFill>
                  <a:srgbClr val="4356D9"/>
                </a:solidFill>
                <a:latin typeface="KoPubDotum Bold" pitchFamily="2" charset="-127"/>
                <a:ea typeface="KoPubDotum Bold" pitchFamily="2" charset="-127"/>
              </a:rPr>
              <a:t>04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5780" y="1429297"/>
            <a:ext cx="901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■ 버스정류장 데이터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B5E3A6-938E-4F40-A866-53C295664A39}"/>
              </a:ext>
            </a:extLst>
          </p:cNvPr>
          <p:cNvSpPr txBox="1"/>
          <p:nvPr/>
        </p:nvSpPr>
        <p:spPr>
          <a:xfrm>
            <a:off x="6989778" y="1988203"/>
            <a:ext cx="52067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400" b="1" spc="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법정동을</a:t>
            </a:r>
            <a:r>
              <a:rPr kumimoji="1" lang="ko-KR" altLang="en-US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 행정동으로 </a:t>
            </a:r>
            <a:endParaRPr kumimoji="1" lang="en-US" altLang="ko-KR" sz="2400" b="1" spc="50" dirty="0">
              <a:solidFill>
                <a:schemeClr val="tx1">
                  <a:lumMod val="75000"/>
                  <a:lumOff val="25000"/>
                </a:schemeClr>
              </a:solidFill>
              <a:latin typeface="KoPubDotum Light" pitchFamily="2" charset="-127"/>
              <a:ea typeface="KoPubDotum Bold" pitchFamily="2" charset="-127"/>
            </a:endParaRPr>
          </a:p>
          <a:p>
            <a:r>
              <a:rPr kumimoji="1" lang="ko-KR" altLang="en-US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변환하는 작업</a:t>
            </a:r>
            <a:endParaRPr kumimoji="1" lang="en-US" altLang="ko-KR" sz="2400" spc="50" dirty="0">
              <a:solidFill>
                <a:schemeClr val="tx1">
                  <a:lumMod val="75000"/>
                  <a:lumOff val="25000"/>
                </a:schemeClr>
              </a:solidFill>
              <a:latin typeface="KoPubDotum Light" pitchFamily="2" charset="-127"/>
              <a:ea typeface="KoPubDotum Light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80" y="1988203"/>
            <a:ext cx="4144839" cy="30620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r="55881"/>
          <a:stretch/>
        </p:blipFill>
        <p:spPr>
          <a:xfrm>
            <a:off x="4898948" y="1988203"/>
            <a:ext cx="1962501" cy="30620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7B5E3A6-938E-4F40-A866-53C295664A39}"/>
              </a:ext>
            </a:extLst>
          </p:cNvPr>
          <p:cNvSpPr txBox="1"/>
          <p:nvPr/>
        </p:nvSpPr>
        <p:spPr>
          <a:xfrm>
            <a:off x="6985258" y="3103721"/>
            <a:ext cx="52067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400" b="1" spc="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법정동</a:t>
            </a:r>
            <a:r>
              <a:rPr kumimoji="1" lang="ko-KR" altLang="en-US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 </a:t>
            </a:r>
            <a:r>
              <a:rPr kumimoji="1" lang="en-US" altLang="ko-KR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: </a:t>
            </a:r>
            <a:r>
              <a:rPr kumimoji="1" lang="ko-KR" altLang="en-US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행정동 </a:t>
            </a:r>
            <a:r>
              <a:rPr kumimoji="1" lang="en-US" altLang="ko-KR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= 1 : 1 </a:t>
            </a:r>
            <a:r>
              <a:rPr kumimoji="1" lang="ko-KR" altLang="en-US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아님</a:t>
            </a:r>
            <a:endParaRPr kumimoji="1" lang="en-US" altLang="ko-KR" sz="2400" spc="50" dirty="0">
              <a:solidFill>
                <a:schemeClr val="tx1">
                  <a:lumMod val="75000"/>
                  <a:lumOff val="25000"/>
                </a:schemeClr>
              </a:solidFill>
              <a:latin typeface="KoPubDotum Light" pitchFamily="2" charset="-127"/>
              <a:ea typeface="KoPubDotum Light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B5E3A6-938E-4F40-A866-53C295664A39}"/>
              </a:ext>
            </a:extLst>
          </p:cNvPr>
          <p:cNvSpPr txBox="1"/>
          <p:nvPr/>
        </p:nvSpPr>
        <p:spPr>
          <a:xfrm>
            <a:off x="6985258" y="3849907"/>
            <a:ext cx="52067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관악구 신사동</a:t>
            </a:r>
            <a:endParaRPr kumimoji="1" lang="en-US" altLang="ko-KR" sz="2400" b="1" spc="50" dirty="0">
              <a:solidFill>
                <a:schemeClr val="tx1">
                  <a:lumMod val="75000"/>
                  <a:lumOff val="25000"/>
                </a:schemeClr>
              </a:solidFill>
              <a:latin typeface="KoPubDotum Light" pitchFamily="2" charset="-127"/>
              <a:ea typeface="KoPubDotum Bold" pitchFamily="2" charset="-127"/>
            </a:endParaRPr>
          </a:p>
          <a:p>
            <a:r>
              <a:rPr kumimoji="1" lang="ko-KR" altLang="en-US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강남구 신사동</a:t>
            </a:r>
            <a:endParaRPr kumimoji="1" lang="en-US" altLang="ko-KR" sz="2400" b="1" spc="50" dirty="0">
              <a:solidFill>
                <a:schemeClr val="tx1">
                  <a:lumMod val="75000"/>
                  <a:lumOff val="25000"/>
                </a:schemeClr>
              </a:solidFill>
              <a:latin typeface="KoPubDotum Light" pitchFamily="2" charset="-127"/>
              <a:ea typeface="KoPubDotum Bold" pitchFamily="2" charset="-127"/>
            </a:endParaRPr>
          </a:p>
          <a:p>
            <a:r>
              <a:rPr kumimoji="1" lang="ko-KR" altLang="en-US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행정동 이름 중복</a:t>
            </a:r>
            <a:endParaRPr kumimoji="1" lang="en-US" altLang="ko-KR" sz="2400" spc="50" dirty="0">
              <a:solidFill>
                <a:schemeClr val="tx1">
                  <a:lumMod val="75000"/>
                  <a:lumOff val="25000"/>
                </a:schemeClr>
              </a:solidFill>
              <a:latin typeface="KoPubDotum Light" pitchFamily="2" charset="-127"/>
              <a:ea typeface="KoPubDotum Light" pitchFamily="2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( </a:t>
            </a:r>
            <a:fld id="{BD7E264E-E326-4E99-B99F-5AF7C7828F4B}" type="slidenum">
              <a:rPr lang="ko-KR" altLang="en-US" smtClean="0"/>
              <a:pPr/>
              <a:t>14</a:t>
            </a:fld>
            <a:r>
              <a:rPr lang="ko-KR" altLang="en-US" smtClean="0"/>
              <a:t> </a:t>
            </a:r>
            <a:r>
              <a:rPr lang="en-US" altLang="ko-KR" smtClean="0"/>
              <a:t>/ 36 )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358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77F6A26E-1029-5C47-8063-E35E066F380D}"/>
              </a:ext>
            </a:extLst>
          </p:cNvPr>
          <p:cNvSpPr txBox="1"/>
          <p:nvPr/>
        </p:nvSpPr>
        <p:spPr>
          <a:xfrm>
            <a:off x="1114906" y="846348"/>
            <a:ext cx="5437655" cy="363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kumimoji="1" lang="ko-KR" altLang="en-US" sz="28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rPr>
              <a:t>데이터 수집 및 전처리</a:t>
            </a:r>
            <a:endParaRPr kumimoji="1" lang="en-US" altLang="ko-KR" sz="2800" b="1" spc="50" dirty="0">
              <a:solidFill>
                <a:schemeClr val="tx1">
                  <a:lumMod val="75000"/>
                  <a:lumOff val="25000"/>
                </a:schemeClr>
              </a:solidFill>
              <a:latin typeface="KoPubDotum Bold" pitchFamily="2" charset="-127"/>
              <a:ea typeface="KoPubDotum Bold" pitchFamily="2" charset="-127"/>
            </a:endParaRPr>
          </a:p>
        </p:txBody>
      </p: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544A70E8-2EB0-0F42-9060-81D99C3D0790}"/>
              </a:ext>
            </a:extLst>
          </p:cNvPr>
          <p:cNvCxnSpPr>
            <a:cxnSpLocks/>
          </p:cNvCxnSpPr>
          <p:nvPr/>
        </p:nvCxnSpPr>
        <p:spPr>
          <a:xfrm flipH="1">
            <a:off x="1160274" y="1332055"/>
            <a:ext cx="102358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31A95D17-D015-4247-A8A5-2542A9BE7A90}"/>
              </a:ext>
            </a:extLst>
          </p:cNvPr>
          <p:cNvCxnSpPr>
            <a:cxnSpLocks/>
          </p:cNvCxnSpPr>
          <p:nvPr/>
        </p:nvCxnSpPr>
        <p:spPr>
          <a:xfrm>
            <a:off x="625780" y="1308497"/>
            <a:ext cx="489126" cy="0"/>
          </a:xfrm>
          <a:prstGeom prst="line">
            <a:avLst/>
          </a:prstGeom>
          <a:ln w="76200">
            <a:solidFill>
              <a:srgbClr val="4356D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DB2D197-D85C-004F-B2DD-3757F6C8A7FF}"/>
              </a:ext>
            </a:extLst>
          </p:cNvPr>
          <p:cNvSpPr txBox="1"/>
          <p:nvPr/>
        </p:nvSpPr>
        <p:spPr>
          <a:xfrm>
            <a:off x="521152" y="846348"/>
            <a:ext cx="667568" cy="364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kumimoji="1" lang="en-US" altLang="ko-KR" sz="2800" b="1" spc="50" dirty="0">
                <a:solidFill>
                  <a:srgbClr val="4356D9"/>
                </a:solidFill>
                <a:latin typeface="KoPubDotum Bold" pitchFamily="2" charset="-127"/>
                <a:ea typeface="KoPubDotum Bold" pitchFamily="2" charset="-127"/>
              </a:rPr>
              <a:t>04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5780" y="1429297"/>
            <a:ext cx="901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■ 버스정류장 데이터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1B7B31-FEEA-FD40-B7EB-DCE2EB9DCE1D}"/>
              </a:ext>
            </a:extLst>
          </p:cNvPr>
          <p:cNvSpPr txBox="1"/>
          <p:nvPr/>
        </p:nvSpPr>
        <p:spPr>
          <a:xfrm>
            <a:off x="2459217" y="6009289"/>
            <a:ext cx="31065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</a:rPr>
              <a:t>구와 동 경계 데이터 활용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KoPubDotum Medium" pitchFamily="2" charset="-127"/>
              <a:ea typeface="KoPubDotum Medium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80" y="1890962"/>
            <a:ext cx="6497812" cy="3995216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( </a:t>
            </a:r>
            <a:fld id="{BD7E264E-E326-4E99-B99F-5AF7C7828F4B}" type="slidenum">
              <a:rPr lang="ko-KR" altLang="en-US" smtClean="0"/>
              <a:pPr/>
              <a:t>15</a:t>
            </a:fld>
            <a:r>
              <a:rPr lang="ko-KR" altLang="en-US" smtClean="0"/>
              <a:t> </a:t>
            </a:r>
            <a:r>
              <a:rPr lang="en-US" altLang="ko-KR" smtClean="0"/>
              <a:t>/ 36 )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543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77F6A26E-1029-5C47-8063-E35E066F380D}"/>
              </a:ext>
            </a:extLst>
          </p:cNvPr>
          <p:cNvSpPr txBox="1"/>
          <p:nvPr/>
        </p:nvSpPr>
        <p:spPr>
          <a:xfrm>
            <a:off x="1114906" y="846348"/>
            <a:ext cx="5437655" cy="363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kumimoji="1" lang="ko-KR" altLang="en-US" sz="28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rPr>
              <a:t>데이터 수집 및 전처리</a:t>
            </a:r>
            <a:endParaRPr kumimoji="1" lang="en-US" altLang="ko-KR" sz="2800" b="1" spc="50" dirty="0">
              <a:solidFill>
                <a:schemeClr val="tx1">
                  <a:lumMod val="75000"/>
                  <a:lumOff val="25000"/>
                </a:schemeClr>
              </a:solidFill>
              <a:latin typeface="KoPubDotum Bold" pitchFamily="2" charset="-127"/>
              <a:ea typeface="KoPubDotum Bold" pitchFamily="2" charset="-127"/>
            </a:endParaRPr>
          </a:p>
        </p:txBody>
      </p: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544A70E8-2EB0-0F42-9060-81D99C3D0790}"/>
              </a:ext>
            </a:extLst>
          </p:cNvPr>
          <p:cNvCxnSpPr>
            <a:cxnSpLocks/>
          </p:cNvCxnSpPr>
          <p:nvPr/>
        </p:nvCxnSpPr>
        <p:spPr>
          <a:xfrm flipH="1">
            <a:off x="1160274" y="1332055"/>
            <a:ext cx="102358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31A95D17-D015-4247-A8A5-2542A9BE7A90}"/>
              </a:ext>
            </a:extLst>
          </p:cNvPr>
          <p:cNvCxnSpPr>
            <a:cxnSpLocks/>
          </p:cNvCxnSpPr>
          <p:nvPr/>
        </p:nvCxnSpPr>
        <p:spPr>
          <a:xfrm>
            <a:off x="625780" y="1308497"/>
            <a:ext cx="489126" cy="0"/>
          </a:xfrm>
          <a:prstGeom prst="line">
            <a:avLst/>
          </a:prstGeom>
          <a:ln w="76200">
            <a:solidFill>
              <a:srgbClr val="4356D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DB2D197-D85C-004F-B2DD-3757F6C8A7FF}"/>
              </a:ext>
            </a:extLst>
          </p:cNvPr>
          <p:cNvSpPr txBox="1"/>
          <p:nvPr/>
        </p:nvSpPr>
        <p:spPr>
          <a:xfrm>
            <a:off x="521152" y="846348"/>
            <a:ext cx="667568" cy="364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kumimoji="1" lang="en-US" altLang="ko-KR" sz="2800" b="1" spc="50" dirty="0">
                <a:solidFill>
                  <a:srgbClr val="4356D9"/>
                </a:solidFill>
                <a:latin typeface="KoPubDotum Bold" pitchFamily="2" charset="-127"/>
                <a:ea typeface="KoPubDotum Bold" pitchFamily="2" charset="-127"/>
              </a:rPr>
              <a:t>04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5780" y="1429297"/>
            <a:ext cx="901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■ 학교와 학생 수 데이터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1B7B31-FEEA-FD40-B7EB-DCE2EB9DCE1D}"/>
              </a:ext>
            </a:extLst>
          </p:cNvPr>
          <p:cNvSpPr txBox="1"/>
          <p:nvPr/>
        </p:nvSpPr>
        <p:spPr>
          <a:xfrm>
            <a:off x="1566334" y="5834524"/>
            <a:ext cx="31065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</a:rPr>
              <a:t>서울시 초중고 학교 정보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KoPubDotum Medium" pitchFamily="2" charset="-127"/>
              <a:ea typeface="KoPubDotum Medium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80" y="1985086"/>
            <a:ext cx="4530420" cy="375531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561" y="1985086"/>
            <a:ext cx="4913313" cy="21932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D1B7B31-FEEA-FD40-B7EB-DCE2EB9DCE1D}"/>
              </a:ext>
            </a:extLst>
          </p:cNvPr>
          <p:cNvSpPr txBox="1"/>
          <p:nvPr/>
        </p:nvSpPr>
        <p:spPr>
          <a:xfrm>
            <a:off x="8089524" y="4272424"/>
            <a:ext cx="31065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</a:rPr>
              <a:t>행정동코드로 반환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F41E10E4-2223-F47A-460E-F581DF7BEE0B}"/>
              </a:ext>
            </a:extLst>
          </p:cNvPr>
          <p:cNvSpPr/>
          <p:nvPr/>
        </p:nvSpPr>
        <p:spPr>
          <a:xfrm rot="5400000">
            <a:off x="5632999" y="2890846"/>
            <a:ext cx="442763" cy="381693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( </a:t>
            </a:r>
            <a:fld id="{BD7E264E-E326-4E99-B99F-5AF7C7828F4B}" type="slidenum">
              <a:rPr lang="ko-KR" altLang="en-US" smtClean="0"/>
              <a:pPr/>
              <a:t>16</a:t>
            </a:fld>
            <a:r>
              <a:rPr lang="ko-KR" altLang="en-US" smtClean="0"/>
              <a:t> </a:t>
            </a:r>
            <a:r>
              <a:rPr lang="en-US" altLang="ko-KR" smtClean="0"/>
              <a:t>/ 36 )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796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77F6A26E-1029-5C47-8063-E35E066F380D}"/>
              </a:ext>
            </a:extLst>
          </p:cNvPr>
          <p:cNvSpPr txBox="1"/>
          <p:nvPr/>
        </p:nvSpPr>
        <p:spPr>
          <a:xfrm>
            <a:off x="1114906" y="846348"/>
            <a:ext cx="5437655" cy="363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kumimoji="1" lang="ko-KR" altLang="en-US" sz="28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rPr>
              <a:t>데이터 수집 및 전처리</a:t>
            </a:r>
            <a:endParaRPr kumimoji="1" lang="en-US" altLang="ko-KR" sz="2800" b="1" spc="50" dirty="0">
              <a:solidFill>
                <a:schemeClr val="tx1">
                  <a:lumMod val="75000"/>
                  <a:lumOff val="25000"/>
                </a:schemeClr>
              </a:solidFill>
              <a:latin typeface="KoPubDotum Bold" pitchFamily="2" charset="-127"/>
              <a:ea typeface="KoPubDotum Bold" pitchFamily="2" charset="-127"/>
            </a:endParaRPr>
          </a:p>
        </p:txBody>
      </p: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544A70E8-2EB0-0F42-9060-81D99C3D0790}"/>
              </a:ext>
            </a:extLst>
          </p:cNvPr>
          <p:cNvCxnSpPr>
            <a:cxnSpLocks/>
          </p:cNvCxnSpPr>
          <p:nvPr/>
        </p:nvCxnSpPr>
        <p:spPr>
          <a:xfrm flipH="1">
            <a:off x="1160274" y="1332055"/>
            <a:ext cx="102358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31A95D17-D015-4247-A8A5-2542A9BE7A90}"/>
              </a:ext>
            </a:extLst>
          </p:cNvPr>
          <p:cNvCxnSpPr>
            <a:cxnSpLocks/>
          </p:cNvCxnSpPr>
          <p:nvPr/>
        </p:nvCxnSpPr>
        <p:spPr>
          <a:xfrm>
            <a:off x="625780" y="1308497"/>
            <a:ext cx="489126" cy="0"/>
          </a:xfrm>
          <a:prstGeom prst="line">
            <a:avLst/>
          </a:prstGeom>
          <a:ln w="76200">
            <a:solidFill>
              <a:srgbClr val="4356D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DB2D197-D85C-004F-B2DD-3757F6C8A7FF}"/>
              </a:ext>
            </a:extLst>
          </p:cNvPr>
          <p:cNvSpPr txBox="1"/>
          <p:nvPr/>
        </p:nvSpPr>
        <p:spPr>
          <a:xfrm>
            <a:off x="521152" y="846348"/>
            <a:ext cx="667568" cy="364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kumimoji="1" lang="en-US" altLang="ko-KR" sz="2800" b="1" spc="50" dirty="0">
                <a:solidFill>
                  <a:srgbClr val="4356D9"/>
                </a:solidFill>
                <a:latin typeface="KoPubDotum Bold" pitchFamily="2" charset="-127"/>
                <a:ea typeface="KoPubDotum Bold" pitchFamily="2" charset="-127"/>
              </a:rPr>
              <a:t>04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5780" y="1429297"/>
            <a:ext cx="901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■ 학교와 학생 수 데이터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1B7B31-FEEA-FD40-B7EB-DCE2EB9DCE1D}"/>
              </a:ext>
            </a:extLst>
          </p:cNvPr>
          <p:cNvSpPr txBox="1"/>
          <p:nvPr/>
        </p:nvSpPr>
        <p:spPr>
          <a:xfrm>
            <a:off x="2468208" y="5009619"/>
            <a:ext cx="31065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</a:rPr>
              <a:t>학교 학생수 위도 경도 데이터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KoPubDotum Medium" pitchFamily="2" charset="-127"/>
              <a:ea typeface="KoPubDotum Mediu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20" y="1988203"/>
            <a:ext cx="6296025" cy="29241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7B5E3A6-938E-4F40-A866-53C295664A39}"/>
              </a:ext>
            </a:extLst>
          </p:cNvPr>
          <p:cNvSpPr txBox="1"/>
          <p:nvPr/>
        </p:nvSpPr>
        <p:spPr>
          <a:xfrm>
            <a:off x="7340728" y="2097321"/>
            <a:ext cx="41527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카카오 로컬 </a:t>
            </a:r>
            <a:r>
              <a:rPr kumimoji="1" lang="en-US" altLang="ko-KR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API </a:t>
            </a:r>
            <a:r>
              <a:rPr kumimoji="1" lang="ko-KR" altLang="en-US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활용</a:t>
            </a:r>
            <a:endParaRPr kumimoji="1" lang="en-US" altLang="ko-KR" sz="2400" b="1" spc="50" dirty="0">
              <a:solidFill>
                <a:schemeClr val="tx1">
                  <a:lumMod val="75000"/>
                  <a:lumOff val="25000"/>
                </a:schemeClr>
              </a:solidFill>
              <a:latin typeface="KoPubDotum Light" pitchFamily="2" charset="-127"/>
              <a:ea typeface="KoPubDotum Bold" pitchFamily="2" charset="-127"/>
            </a:endParaRPr>
          </a:p>
          <a:p>
            <a:r>
              <a:rPr kumimoji="1" lang="ko-KR" altLang="en-US" sz="2400" b="1" spc="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도로명주소</a:t>
            </a:r>
            <a:r>
              <a:rPr kumimoji="1" lang="ko-KR" altLang="en-US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 </a:t>
            </a:r>
            <a:r>
              <a:rPr kumimoji="1" lang="en-US" altLang="ko-KR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 -  </a:t>
            </a:r>
            <a:r>
              <a:rPr kumimoji="1" lang="ko-KR" altLang="en-US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위도 경도 </a:t>
            </a:r>
            <a:r>
              <a:rPr kumimoji="1" lang="ko-KR" altLang="en-US" sz="2400" b="1" spc="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맵핑</a:t>
            </a:r>
            <a:endParaRPr kumimoji="1" lang="en-US" altLang="ko-KR" sz="2400" spc="50" dirty="0">
              <a:solidFill>
                <a:schemeClr val="tx1">
                  <a:lumMod val="75000"/>
                  <a:lumOff val="25000"/>
                </a:schemeClr>
              </a:solidFill>
              <a:latin typeface="KoPubDotum Light" pitchFamily="2" charset="-127"/>
              <a:ea typeface="KoPubDotum Light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B5E3A6-938E-4F40-A866-53C295664A39}"/>
              </a:ext>
            </a:extLst>
          </p:cNvPr>
          <p:cNvSpPr txBox="1"/>
          <p:nvPr/>
        </p:nvSpPr>
        <p:spPr>
          <a:xfrm>
            <a:off x="7340728" y="3668879"/>
            <a:ext cx="41527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400" b="1" spc="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지오코딩</a:t>
            </a:r>
            <a:r>
              <a:rPr kumimoji="1" lang="ko-KR" altLang="en-US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 이후</a:t>
            </a:r>
            <a:endParaRPr kumimoji="1" lang="en-US" altLang="ko-KR" sz="2400" b="1" spc="50" dirty="0">
              <a:solidFill>
                <a:schemeClr val="tx1">
                  <a:lumMod val="75000"/>
                  <a:lumOff val="25000"/>
                </a:schemeClr>
              </a:solidFill>
              <a:latin typeface="KoPubDotum Light" pitchFamily="2" charset="-127"/>
              <a:ea typeface="KoPubDotum Bold" pitchFamily="2" charset="-127"/>
            </a:endParaRPr>
          </a:p>
          <a:p>
            <a:r>
              <a:rPr kumimoji="1" lang="ko-KR" altLang="en-US" sz="2400" b="1" spc="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역지오코딩</a:t>
            </a:r>
            <a:r>
              <a:rPr kumimoji="1" lang="ko-KR" altLang="en-US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 사용</a:t>
            </a:r>
            <a:endParaRPr kumimoji="1" lang="en-US" altLang="ko-KR" sz="2400" b="1" spc="50" dirty="0">
              <a:solidFill>
                <a:schemeClr val="tx1">
                  <a:lumMod val="75000"/>
                  <a:lumOff val="25000"/>
                </a:schemeClr>
              </a:solidFill>
              <a:latin typeface="KoPubDotum Light" pitchFamily="2" charset="-127"/>
              <a:ea typeface="KoPubDotum Bold" pitchFamily="2" charset="-127"/>
            </a:endParaRPr>
          </a:p>
          <a:p>
            <a:r>
              <a:rPr kumimoji="1" lang="ko-KR" altLang="en-US" sz="2400" b="1" spc="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행정동별</a:t>
            </a:r>
            <a:r>
              <a:rPr kumimoji="1" lang="ko-KR" altLang="en-US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 학교의 수</a:t>
            </a:r>
            <a:r>
              <a:rPr kumimoji="1" lang="en-US" altLang="ko-KR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, </a:t>
            </a:r>
            <a:r>
              <a:rPr kumimoji="1" lang="ko-KR" altLang="en-US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학생 합계</a:t>
            </a:r>
            <a:endParaRPr kumimoji="1" lang="en-US" altLang="ko-KR" sz="2400" spc="50" dirty="0">
              <a:solidFill>
                <a:schemeClr val="tx1">
                  <a:lumMod val="75000"/>
                  <a:lumOff val="25000"/>
                </a:schemeClr>
              </a:solidFill>
              <a:latin typeface="KoPubDotum Light" pitchFamily="2" charset="-127"/>
              <a:ea typeface="KoPubDotum Light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b="30202"/>
          <a:stretch/>
        </p:blipFill>
        <p:spPr>
          <a:xfrm>
            <a:off x="709532" y="2010138"/>
            <a:ext cx="3124200" cy="33174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D1B7B31-FEEA-FD40-B7EB-DCE2EB9DCE1D}"/>
              </a:ext>
            </a:extLst>
          </p:cNvPr>
          <p:cNvSpPr txBox="1"/>
          <p:nvPr/>
        </p:nvSpPr>
        <p:spPr>
          <a:xfrm>
            <a:off x="638306" y="5424861"/>
            <a:ext cx="33956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Dotum Medium" pitchFamily="2" charset="-127"/>
                <a:ea typeface="KoPubDotum Medium" pitchFamily="2" charset="-127"/>
              </a:rPr>
              <a:t>행정동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Dotum Medium" pitchFamily="2" charset="-127"/>
                <a:ea typeface="KoPubDotum Medium" pitchFamily="2" charset="-127"/>
              </a:rPr>
              <a:t>년분기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Dotum Medium" pitchFamily="2" charset="-127"/>
                <a:ea typeface="KoPubDotum Medium" pitchFamily="2" charset="-127"/>
              </a:rPr>
              <a:t>학교수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Dotum Medium" pitchFamily="2" charset="-127"/>
                <a:ea typeface="KoPubDotum Medium" pitchFamily="2" charset="-127"/>
              </a:rPr>
              <a:t> 학생수 데이터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( </a:t>
            </a:r>
            <a:fld id="{BD7E264E-E326-4E99-B99F-5AF7C7828F4B}" type="slidenum">
              <a:rPr lang="ko-KR" altLang="en-US" smtClean="0"/>
              <a:pPr/>
              <a:t>17</a:t>
            </a:fld>
            <a:r>
              <a:rPr lang="ko-KR" altLang="en-US" smtClean="0"/>
              <a:t> </a:t>
            </a:r>
            <a:r>
              <a:rPr lang="en-US" altLang="ko-KR" smtClean="0"/>
              <a:t>/ 36 )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427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77F6A26E-1029-5C47-8063-E35E066F380D}"/>
              </a:ext>
            </a:extLst>
          </p:cNvPr>
          <p:cNvSpPr txBox="1"/>
          <p:nvPr/>
        </p:nvSpPr>
        <p:spPr>
          <a:xfrm>
            <a:off x="1114906" y="846348"/>
            <a:ext cx="5437655" cy="363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kumimoji="1" lang="ko-KR" altLang="en-US" sz="28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rPr>
              <a:t>데이터 수집 및 전처리</a:t>
            </a:r>
            <a:endParaRPr kumimoji="1" lang="en-US" altLang="ko-KR" sz="2800" b="1" spc="50" dirty="0">
              <a:solidFill>
                <a:schemeClr val="tx1">
                  <a:lumMod val="75000"/>
                  <a:lumOff val="25000"/>
                </a:schemeClr>
              </a:solidFill>
              <a:latin typeface="KoPubDotum Bold" pitchFamily="2" charset="-127"/>
              <a:ea typeface="KoPubDotum Bold" pitchFamily="2" charset="-127"/>
            </a:endParaRPr>
          </a:p>
        </p:txBody>
      </p: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544A70E8-2EB0-0F42-9060-81D99C3D0790}"/>
              </a:ext>
            </a:extLst>
          </p:cNvPr>
          <p:cNvCxnSpPr>
            <a:cxnSpLocks/>
          </p:cNvCxnSpPr>
          <p:nvPr/>
        </p:nvCxnSpPr>
        <p:spPr>
          <a:xfrm flipH="1">
            <a:off x="1160274" y="1332055"/>
            <a:ext cx="102358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31A95D17-D015-4247-A8A5-2542A9BE7A90}"/>
              </a:ext>
            </a:extLst>
          </p:cNvPr>
          <p:cNvCxnSpPr>
            <a:cxnSpLocks/>
          </p:cNvCxnSpPr>
          <p:nvPr/>
        </p:nvCxnSpPr>
        <p:spPr>
          <a:xfrm>
            <a:off x="625780" y="1308497"/>
            <a:ext cx="489126" cy="0"/>
          </a:xfrm>
          <a:prstGeom prst="line">
            <a:avLst/>
          </a:prstGeom>
          <a:ln w="76200">
            <a:solidFill>
              <a:srgbClr val="4356D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DB2D197-D85C-004F-B2DD-3757F6C8A7FF}"/>
              </a:ext>
            </a:extLst>
          </p:cNvPr>
          <p:cNvSpPr txBox="1"/>
          <p:nvPr/>
        </p:nvSpPr>
        <p:spPr>
          <a:xfrm>
            <a:off x="521152" y="846348"/>
            <a:ext cx="667568" cy="364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kumimoji="1" lang="en-US" altLang="ko-KR" sz="2800" b="1" spc="50" dirty="0">
                <a:solidFill>
                  <a:srgbClr val="4356D9"/>
                </a:solidFill>
                <a:latin typeface="KoPubDotum Bold" pitchFamily="2" charset="-127"/>
                <a:ea typeface="KoPubDotum Bold" pitchFamily="2" charset="-127"/>
              </a:rPr>
              <a:t>04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5780" y="1429297"/>
            <a:ext cx="901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■ </a:t>
            </a:r>
            <a:r>
              <a:rPr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생활인구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데이터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내국인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장기체류외국인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단기체류외국인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1B7B31-FEEA-FD40-B7EB-DCE2EB9DCE1D}"/>
              </a:ext>
            </a:extLst>
          </p:cNvPr>
          <p:cNvSpPr txBox="1"/>
          <p:nvPr/>
        </p:nvSpPr>
        <p:spPr>
          <a:xfrm>
            <a:off x="1475781" y="5872422"/>
            <a:ext cx="31065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</a:rPr>
              <a:t>내국인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</a:rPr>
              <a:t>생활인구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</a:rPr>
              <a:t> 데이터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KoPubDotum Medium" pitchFamily="2" charset="-127"/>
              <a:ea typeface="KoPubDotum Medium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30" y="1967167"/>
            <a:ext cx="3505200" cy="38290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7B5E3A6-938E-4F40-A866-53C295664A39}"/>
              </a:ext>
            </a:extLst>
          </p:cNvPr>
          <p:cNvSpPr txBox="1"/>
          <p:nvPr/>
        </p:nvSpPr>
        <p:spPr>
          <a:xfrm>
            <a:off x="4582293" y="3572065"/>
            <a:ext cx="25770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분기별로 병합</a:t>
            </a:r>
            <a:endParaRPr kumimoji="1" lang="en-US" altLang="ko-KR" sz="2400" b="1" spc="50" dirty="0">
              <a:solidFill>
                <a:schemeClr val="tx1">
                  <a:lumMod val="75000"/>
                  <a:lumOff val="25000"/>
                </a:schemeClr>
              </a:solidFill>
              <a:latin typeface="KoPubDotum Light" pitchFamily="2" charset="-127"/>
              <a:ea typeface="KoPubDotum Bold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143" y="1967167"/>
            <a:ext cx="3499487" cy="2382280"/>
          </a:xfrm>
          <a:prstGeom prst="rect">
            <a:avLst/>
          </a:prstGeom>
        </p:spPr>
      </p:pic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F41E10E4-2223-F47A-460E-F581DF7BEE0B}"/>
              </a:ext>
            </a:extLst>
          </p:cNvPr>
          <p:cNvSpPr/>
          <p:nvPr/>
        </p:nvSpPr>
        <p:spPr>
          <a:xfrm rot="5400000">
            <a:off x="7266617" y="3566033"/>
            <a:ext cx="442763" cy="381693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B5E3A6-938E-4F40-A866-53C295664A39}"/>
              </a:ext>
            </a:extLst>
          </p:cNvPr>
          <p:cNvSpPr txBox="1"/>
          <p:nvPr/>
        </p:nvSpPr>
        <p:spPr>
          <a:xfrm>
            <a:off x="8354258" y="3136390"/>
            <a:ext cx="25770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400" b="1" spc="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년분기별</a:t>
            </a:r>
            <a:endParaRPr kumimoji="1" lang="en-US" altLang="ko-KR" sz="2400" b="1" spc="50" dirty="0">
              <a:solidFill>
                <a:schemeClr val="tx1">
                  <a:lumMod val="75000"/>
                  <a:lumOff val="25000"/>
                </a:schemeClr>
              </a:solidFill>
              <a:latin typeface="KoPubDotum Light" pitchFamily="2" charset="-127"/>
              <a:ea typeface="KoPubDotum Bold" pitchFamily="2" charset="-127"/>
            </a:endParaRPr>
          </a:p>
          <a:p>
            <a:r>
              <a:rPr kumimoji="1" lang="ko-KR" altLang="en-US" sz="2400" b="1" spc="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행정동코드</a:t>
            </a:r>
            <a:r>
              <a:rPr kumimoji="1" lang="ko-KR" altLang="en-US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 기준</a:t>
            </a:r>
            <a:endParaRPr kumimoji="1" lang="en-US" altLang="ko-KR" sz="2400" b="1" spc="50" dirty="0">
              <a:solidFill>
                <a:schemeClr val="tx1">
                  <a:lumMod val="75000"/>
                  <a:lumOff val="25000"/>
                </a:schemeClr>
              </a:solidFill>
              <a:latin typeface="KoPubDotum Light" pitchFamily="2" charset="-127"/>
              <a:ea typeface="KoPubDotum Bold" pitchFamily="2" charset="-127"/>
            </a:endParaRPr>
          </a:p>
          <a:p>
            <a:r>
              <a:rPr kumimoji="1" lang="ko-KR" altLang="en-US" sz="2400" b="1" spc="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생활인구의</a:t>
            </a:r>
            <a:r>
              <a:rPr kumimoji="1" lang="ko-KR" altLang="en-US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 평균</a:t>
            </a:r>
            <a:endParaRPr kumimoji="1" lang="en-US" altLang="ko-KR" sz="2400" b="1" spc="50" dirty="0">
              <a:solidFill>
                <a:schemeClr val="tx1">
                  <a:lumMod val="75000"/>
                  <a:lumOff val="25000"/>
                </a:schemeClr>
              </a:solidFill>
              <a:latin typeface="KoPubDotum Light" pitchFamily="2" charset="-127"/>
              <a:ea typeface="KoPubDotum Bold" pitchFamily="2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( </a:t>
            </a:r>
            <a:fld id="{BD7E264E-E326-4E99-B99F-5AF7C7828F4B}" type="slidenum">
              <a:rPr lang="ko-KR" altLang="en-US" smtClean="0"/>
              <a:pPr/>
              <a:t>18</a:t>
            </a:fld>
            <a:r>
              <a:rPr lang="ko-KR" altLang="en-US" smtClean="0"/>
              <a:t> </a:t>
            </a:r>
            <a:r>
              <a:rPr lang="en-US" altLang="ko-KR" smtClean="0"/>
              <a:t>/ 36 )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830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77F6A26E-1029-5C47-8063-E35E066F380D}"/>
              </a:ext>
            </a:extLst>
          </p:cNvPr>
          <p:cNvSpPr txBox="1"/>
          <p:nvPr/>
        </p:nvSpPr>
        <p:spPr>
          <a:xfrm>
            <a:off x="1114906" y="846348"/>
            <a:ext cx="5437655" cy="363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kumimoji="1" lang="ko-KR" altLang="en-US" sz="28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rPr>
              <a:t>데이터 수집 및 전처리</a:t>
            </a:r>
            <a:endParaRPr kumimoji="1" lang="en-US" altLang="ko-KR" sz="2800" b="1" spc="50" dirty="0">
              <a:solidFill>
                <a:schemeClr val="tx1">
                  <a:lumMod val="75000"/>
                  <a:lumOff val="25000"/>
                </a:schemeClr>
              </a:solidFill>
              <a:latin typeface="KoPubDotum Bold" pitchFamily="2" charset="-127"/>
              <a:ea typeface="KoPubDotum Bold" pitchFamily="2" charset="-127"/>
            </a:endParaRPr>
          </a:p>
        </p:txBody>
      </p: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544A70E8-2EB0-0F42-9060-81D99C3D0790}"/>
              </a:ext>
            </a:extLst>
          </p:cNvPr>
          <p:cNvCxnSpPr>
            <a:cxnSpLocks/>
          </p:cNvCxnSpPr>
          <p:nvPr/>
        </p:nvCxnSpPr>
        <p:spPr>
          <a:xfrm flipH="1">
            <a:off x="1160274" y="1332055"/>
            <a:ext cx="102358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31A95D17-D015-4247-A8A5-2542A9BE7A90}"/>
              </a:ext>
            </a:extLst>
          </p:cNvPr>
          <p:cNvCxnSpPr>
            <a:cxnSpLocks/>
          </p:cNvCxnSpPr>
          <p:nvPr/>
        </p:nvCxnSpPr>
        <p:spPr>
          <a:xfrm>
            <a:off x="625780" y="1308497"/>
            <a:ext cx="489126" cy="0"/>
          </a:xfrm>
          <a:prstGeom prst="line">
            <a:avLst/>
          </a:prstGeom>
          <a:ln w="76200">
            <a:solidFill>
              <a:srgbClr val="4356D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DB2D197-D85C-004F-B2DD-3757F6C8A7FF}"/>
              </a:ext>
            </a:extLst>
          </p:cNvPr>
          <p:cNvSpPr txBox="1"/>
          <p:nvPr/>
        </p:nvSpPr>
        <p:spPr>
          <a:xfrm>
            <a:off x="521152" y="846348"/>
            <a:ext cx="667568" cy="364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kumimoji="1" lang="en-US" altLang="ko-KR" sz="2800" b="1" spc="50" dirty="0">
                <a:solidFill>
                  <a:srgbClr val="4356D9"/>
                </a:solidFill>
                <a:latin typeface="KoPubDotum Bold" pitchFamily="2" charset="-127"/>
                <a:ea typeface="KoPubDotum Bold" pitchFamily="2" charset="-127"/>
              </a:rPr>
              <a:t>04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80" y="1527431"/>
            <a:ext cx="3577108" cy="40967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109" y="1527431"/>
            <a:ext cx="7290149" cy="35706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D1B7B31-FEEA-FD40-B7EB-DCE2EB9DCE1D}"/>
              </a:ext>
            </a:extLst>
          </p:cNvPr>
          <p:cNvSpPr txBox="1"/>
          <p:nvPr/>
        </p:nvSpPr>
        <p:spPr>
          <a:xfrm>
            <a:off x="1475781" y="5673842"/>
            <a:ext cx="24699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</a:rPr>
              <a:t>데이터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</a:rPr>
              <a:t>information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( </a:t>
            </a:r>
            <a:fld id="{BD7E264E-E326-4E99-B99F-5AF7C7828F4B}" type="slidenum">
              <a:rPr lang="ko-KR" altLang="en-US" smtClean="0"/>
              <a:pPr/>
              <a:t>19</a:t>
            </a:fld>
            <a:r>
              <a:rPr lang="ko-KR" altLang="en-US" smtClean="0"/>
              <a:t> </a:t>
            </a:r>
            <a:r>
              <a:rPr lang="en-US" altLang="ko-KR" smtClean="0"/>
              <a:t>/ 36 )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83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58EDA7B-0351-7340-B362-B0ADD625F9AF}"/>
              </a:ext>
            </a:extLst>
          </p:cNvPr>
          <p:cNvSpPr txBox="1"/>
          <p:nvPr/>
        </p:nvSpPr>
        <p:spPr>
          <a:xfrm>
            <a:off x="656552" y="1412651"/>
            <a:ext cx="5347185" cy="737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440"/>
              </a:lnSpc>
            </a:pPr>
            <a:r>
              <a:rPr kumimoji="1" lang="en-US" altLang="ko-KR" sz="3600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rPr>
              <a:t>CONTENTS</a:t>
            </a:r>
            <a:endParaRPr kumimoji="1" lang="en-US" altLang="ko-KR" sz="3600" spc="50">
              <a:solidFill>
                <a:schemeClr val="tx1">
                  <a:lumMod val="75000"/>
                  <a:lumOff val="25000"/>
                </a:schemeClr>
              </a:solidFill>
              <a:latin typeface="KoPubDotum Bold" pitchFamily="2" charset="-127"/>
              <a:ea typeface="KoPubDotum Bold" pitchFamily="2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8D08D7EB-8E34-824A-AF95-9FE8B8E8BCD7}"/>
              </a:ext>
            </a:extLst>
          </p:cNvPr>
          <p:cNvCxnSpPr>
            <a:cxnSpLocks/>
          </p:cNvCxnSpPr>
          <p:nvPr/>
        </p:nvCxnSpPr>
        <p:spPr>
          <a:xfrm>
            <a:off x="782282" y="2619458"/>
            <a:ext cx="489126" cy="0"/>
          </a:xfrm>
          <a:prstGeom prst="line">
            <a:avLst/>
          </a:prstGeom>
          <a:ln w="76200">
            <a:solidFill>
              <a:srgbClr val="4356D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23B7ADD-E8F5-D640-96FD-8D09D357649C}"/>
              </a:ext>
            </a:extLst>
          </p:cNvPr>
          <p:cNvSpPr txBox="1"/>
          <p:nvPr/>
        </p:nvSpPr>
        <p:spPr>
          <a:xfrm>
            <a:off x="656552" y="2815952"/>
            <a:ext cx="401704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130" dirty="0">
                <a:latin typeface="KoPubDotum Light" pitchFamily="2" charset="-127"/>
                <a:ea typeface="KoPubDotum Light" pitchFamily="2" charset="-127"/>
              </a:rPr>
              <a:t>01</a:t>
            </a:r>
            <a:r>
              <a:rPr kumimoji="1" lang="ko-KR" altLang="en-US" b="1" spc="130" dirty="0">
                <a:latin typeface="KoPubDotum Light" pitchFamily="2" charset="-127"/>
                <a:ea typeface="KoPubDotum Light" pitchFamily="2" charset="-127"/>
              </a:rPr>
              <a:t> 프로젝트 </a:t>
            </a:r>
            <a:r>
              <a:rPr kumimoji="1" lang="ko-KR" altLang="en-US" b="1" spc="130" dirty="0" smtClean="0">
                <a:latin typeface="KoPubDotum Light" pitchFamily="2" charset="-127"/>
                <a:ea typeface="KoPubDotum Light" pitchFamily="2" charset="-127"/>
              </a:rPr>
              <a:t>개요</a:t>
            </a:r>
            <a:endParaRPr kumimoji="1" lang="en-US" altLang="ko-KR" b="1" spc="130" dirty="0">
              <a:latin typeface="KoPubDotum Light" pitchFamily="2" charset="-127"/>
              <a:ea typeface="KoPubDotum Light" pitchFamily="2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b="1" spc="130" dirty="0">
                <a:latin typeface="KoPubDotum Light" pitchFamily="2" charset="-127"/>
                <a:ea typeface="KoPubDotum Light" pitchFamily="2" charset="-127"/>
              </a:rPr>
              <a:t>02</a:t>
            </a:r>
            <a:r>
              <a:rPr kumimoji="1" lang="ko-KR" altLang="en-US" b="1" spc="130" dirty="0">
                <a:latin typeface="KoPubDotum Light" pitchFamily="2" charset="-127"/>
                <a:ea typeface="KoPubDotum Light" pitchFamily="2" charset="-127"/>
              </a:rPr>
              <a:t> </a:t>
            </a:r>
            <a:r>
              <a:rPr kumimoji="1" lang="ko-KR" altLang="en-US" b="1" spc="130" dirty="0" smtClean="0">
                <a:latin typeface="KoPubDotum Light" pitchFamily="2" charset="-127"/>
                <a:ea typeface="KoPubDotum Light" pitchFamily="2" charset="-127"/>
              </a:rPr>
              <a:t>팀 구성 및 역할</a:t>
            </a:r>
            <a:endParaRPr kumimoji="1" lang="en-US" altLang="ko-KR" b="1" spc="130" dirty="0" smtClean="0">
              <a:latin typeface="KoPubDotum Light" pitchFamily="2" charset="-127"/>
              <a:ea typeface="KoPubDotum Light" pitchFamily="2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b="1" spc="130" dirty="0" smtClean="0">
                <a:latin typeface="KoPubDotum Light" pitchFamily="2" charset="-127"/>
                <a:ea typeface="KoPubDotum Light" pitchFamily="2" charset="-127"/>
              </a:rPr>
              <a:t>03</a:t>
            </a:r>
            <a:r>
              <a:rPr kumimoji="1" lang="ko-KR" altLang="en-US" b="1" spc="130" dirty="0" smtClean="0">
                <a:latin typeface="KoPubDotum Light" pitchFamily="2" charset="-127"/>
                <a:ea typeface="KoPubDotum Light" pitchFamily="2" charset="-127"/>
              </a:rPr>
              <a:t> 프로젝트 일정</a:t>
            </a:r>
            <a:endParaRPr kumimoji="1" lang="en-US" altLang="ko-KR" b="1" spc="130" dirty="0" smtClean="0">
              <a:latin typeface="KoPubDotum Light" pitchFamily="2" charset="-127"/>
              <a:ea typeface="KoPubDotum Light" pitchFamily="2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b="1" spc="130" dirty="0" smtClean="0">
                <a:latin typeface="KoPubDotum Light" pitchFamily="2" charset="-127"/>
                <a:ea typeface="KoPubDotum Light" pitchFamily="2" charset="-127"/>
              </a:rPr>
              <a:t>04</a:t>
            </a:r>
            <a:r>
              <a:rPr kumimoji="1" lang="ko-KR" altLang="en-US" b="1" spc="130" dirty="0" smtClean="0">
                <a:latin typeface="KoPubDotum Light" pitchFamily="2" charset="-127"/>
                <a:ea typeface="KoPubDotum Light" pitchFamily="2" charset="-127"/>
              </a:rPr>
              <a:t> 데이터 수집 및 전처리</a:t>
            </a:r>
            <a:endParaRPr kumimoji="1" lang="en-US" altLang="ko-KR" b="1" spc="130" dirty="0">
              <a:latin typeface="KoPubDotum Light" pitchFamily="2" charset="-127"/>
              <a:ea typeface="KoPubDotum Light" pitchFamily="2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b="1" spc="130" dirty="0">
                <a:latin typeface="KoPubDotum Light" pitchFamily="2" charset="-127"/>
                <a:ea typeface="KoPubDotum Light" pitchFamily="2" charset="-127"/>
              </a:rPr>
              <a:t>05</a:t>
            </a:r>
            <a:r>
              <a:rPr kumimoji="1" lang="ko-KR" altLang="en-US" b="1" spc="130" dirty="0">
                <a:latin typeface="KoPubDotum Light" pitchFamily="2" charset="-127"/>
                <a:ea typeface="KoPubDotum Light" pitchFamily="2" charset="-127"/>
              </a:rPr>
              <a:t> </a:t>
            </a:r>
            <a:r>
              <a:rPr kumimoji="1" lang="ko-KR" altLang="en-US" b="1" spc="130" dirty="0" err="1" smtClean="0">
                <a:latin typeface="KoPubDotum Light" pitchFamily="2" charset="-127"/>
                <a:ea typeface="KoPubDotum Light" pitchFamily="2" charset="-127"/>
              </a:rPr>
              <a:t>머신러닝</a:t>
            </a:r>
            <a:r>
              <a:rPr kumimoji="1" lang="ko-KR" altLang="en-US" b="1" spc="130" dirty="0" smtClean="0">
                <a:latin typeface="KoPubDotum Light" pitchFamily="2" charset="-127"/>
                <a:ea typeface="KoPubDotum Light" pitchFamily="2" charset="-127"/>
              </a:rPr>
              <a:t> 전처리</a:t>
            </a:r>
            <a:endParaRPr kumimoji="1" lang="en-US" altLang="ko-KR" b="1" spc="130" dirty="0" smtClean="0">
              <a:latin typeface="KoPubDotum Light" pitchFamily="2" charset="-127"/>
              <a:ea typeface="KoPubDotum Light" pitchFamily="2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b="1" spc="130" dirty="0" smtClean="0">
                <a:latin typeface="KoPubDotum Light" pitchFamily="2" charset="-127"/>
                <a:ea typeface="KoPubDotum Light" pitchFamily="2" charset="-127"/>
              </a:rPr>
              <a:t>06 </a:t>
            </a:r>
            <a:r>
              <a:rPr kumimoji="1" lang="ko-KR" altLang="en-US" b="1" spc="130" dirty="0" err="1" smtClean="0">
                <a:latin typeface="KoPubDotum Light" pitchFamily="2" charset="-127"/>
                <a:ea typeface="KoPubDotum Light" pitchFamily="2" charset="-127"/>
              </a:rPr>
              <a:t>머신러닝</a:t>
            </a:r>
            <a:endParaRPr kumimoji="1" lang="en-US" altLang="ko-KR" b="1" spc="130" dirty="0">
              <a:latin typeface="KoPubDotum Light" pitchFamily="2" charset="-127"/>
              <a:ea typeface="KoPubDotum Light" pitchFamily="2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( </a:t>
            </a:r>
            <a:fld id="{BD7E264E-E326-4E99-B99F-5AF7C7828F4B}" type="slidenum">
              <a:rPr lang="ko-KR" altLang="en-US" smtClean="0"/>
              <a:pPr/>
              <a:t>2</a:t>
            </a:fld>
            <a:r>
              <a:rPr lang="ko-KR" altLang="en-US" smtClean="0"/>
              <a:t> </a:t>
            </a:r>
            <a:r>
              <a:rPr lang="en-US" altLang="ko-KR" smtClean="0"/>
              <a:t>/ 36 )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911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77F6A26E-1029-5C47-8063-E35E066F380D}"/>
              </a:ext>
            </a:extLst>
          </p:cNvPr>
          <p:cNvSpPr txBox="1"/>
          <p:nvPr/>
        </p:nvSpPr>
        <p:spPr>
          <a:xfrm>
            <a:off x="1114906" y="846348"/>
            <a:ext cx="54376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kumimoji="1" lang="ko-KR" altLang="en-US" sz="2800" b="1" spc="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rPr>
              <a:t>머신러닝</a:t>
            </a:r>
            <a:r>
              <a:rPr kumimoji="1" lang="ko-KR" altLang="en-US" sz="28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rPr>
              <a:t> 전처리</a:t>
            </a:r>
            <a:endParaRPr kumimoji="1" lang="en-US" altLang="ko-KR" sz="2800" b="1" spc="50" dirty="0">
              <a:solidFill>
                <a:schemeClr val="tx1">
                  <a:lumMod val="75000"/>
                  <a:lumOff val="25000"/>
                </a:schemeClr>
              </a:solidFill>
              <a:latin typeface="KoPubDotum Bold" pitchFamily="2" charset="-127"/>
              <a:ea typeface="KoPubDotum Bold" pitchFamily="2" charset="-127"/>
            </a:endParaRPr>
          </a:p>
        </p:txBody>
      </p: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544A70E8-2EB0-0F42-9060-81D99C3D0790}"/>
              </a:ext>
            </a:extLst>
          </p:cNvPr>
          <p:cNvCxnSpPr>
            <a:cxnSpLocks/>
          </p:cNvCxnSpPr>
          <p:nvPr/>
        </p:nvCxnSpPr>
        <p:spPr>
          <a:xfrm flipH="1">
            <a:off x="1160274" y="1332055"/>
            <a:ext cx="102358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31A95D17-D015-4247-A8A5-2542A9BE7A90}"/>
              </a:ext>
            </a:extLst>
          </p:cNvPr>
          <p:cNvCxnSpPr>
            <a:cxnSpLocks/>
          </p:cNvCxnSpPr>
          <p:nvPr/>
        </p:nvCxnSpPr>
        <p:spPr>
          <a:xfrm>
            <a:off x="625780" y="1308497"/>
            <a:ext cx="489126" cy="0"/>
          </a:xfrm>
          <a:prstGeom prst="line">
            <a:avLst/>
          </a:prstGeom>
          <a:ln w="76200">
            <a:solidFill>
              <a:srgbClr val="4356D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DB2D197-D85C-004F-B2DD-3757F6C8A7FF}"/>
              </a:ext>
            </a:extLst>
          </p:cNvPr>
          <p:cNvSpPr txBox="1"/>
          <p:nvPr/>
        </p:nvSpPr>
        <p:spPr>
          <a:xfrm>
            <a:off x="521152" y="846348"/>
            <a:ext cx="667568" cy="364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kumimoji="1" lang="en-US" altLang="ko-KR" sz="2800" b="1" spc="50" dirty="0" smtClean="0">
                <a:solidFill>
                  <a:srgbClr val="4356D9"/>
                </a:solidFill>
                <a:latin typeface="KoPubDotum Bold" pitchFamily="2" charset="-127"/>
                <a:ea typeface="KoPubDotum Bold" pitchFamily="2" charset="-127"/>
              </a:rPr>
              <a:t>05</a:t>
            </a:r>
            <a:endParaRPr kumimoji="1" lang="en-US" altLang="ko-KR" sz="2800" b="1" spc="50" dirty="0">
              <a:solidFill>
                <a:srgbClr val="4356D9"/>
              </a:solidFill>
              <a:latin typeface="KoPubDotum Bold" pitchFamily="2" charset="-127"/>
              <a:ea typeface="KoPubDotum Bold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80" y="1656762"/>
            <a:ext cx="7934325" cy="12993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80" y="3075971"/>
            <a:ext cx="2543305" cy="2124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0764" y="3075971"/>
            <a:ext cx="2428865" cy="2124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4085" y="3075971"/>
            <a:ext cx="2467468" cy="2124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7199" y="3093971"/>
            <a:ext cx="3150001" cy="208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D1B7B31-FEEA-FD40-B7EB-DCE2EB9DCE1D}"/>
              </a:ext>
            </a:extLst>
          </p:cNvPr>
          <p:cNvSpPr txBox="1"/>
          <p:nvPr/>
        </p:nvSpPr>
        <p:spPr>
          <a:xfrm>
            <a:off x="900859" y="5255864"/>
            <a:ext cx="19931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</a:rPr>
              <a:t>Linear Regression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1B7B31-FEEA-FD40-B7EB-DCE2EB9DCE1D}"/>
              </a:ext>
            </a:extLst>
          </p:cNvPr>
          <p:cNvSpPr txBox="1"/>
          <p:nvPr/>
        </p:nvSpPr>
        <p:spPr>
          <a:xfrm>
            <a:off x="3596369" y="5255864"/>
            <a:ext cx="19931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</a:rPr>
              <a:t>RandomForest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1B7B31-FEEA-FD40-B7EB-DCE2EB9DCE1D}"/>
              </a:ext>
            </a:extLst>
          </p:cNvPr>
          <p:cNvSpPr txBox="1"/>
          <p:nvPr/>
        </p:nvSpPr>
        <p:spPr>
          <a:xfrm>
            <a:off x="6091303" y="5215048"/>
            <a:ext cx="19931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</a:rPr>
              <a:t>Gradient Boosting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1B7B31-FEEA-FD40-B7EB-DCE2EB9DCE1D}"/>
              </a:ext>
            </a:extLst>
          </p:cNvPr>
          <p:cNvSpPr txBox="1"/>
          <p:nvPr/>
        </p:nvSpPr>
        <p:spPr>
          <a:xfrm>
            <a:off x="9402987" y="5215048"/>
            <a:ext cx="19931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</a:rPr>
              <a:t>ElasticNet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( </a:t>
            </a:r>
            <a:fld id="{BD7E264E-E326-4E99-B99F-5AF7C7828F4B}" type="slidenum">
              <a:rPr lang="ko-KR" altLang="en-US" smtClean="0"/>
              <a:pPr/>
              <a:t>20</a:t>
            </a:fld>
            <a:r>
              <a:rPr lang="ko-KR" altLang="en-US" smtClean="0"/>
              <a:t> </a:t>
            </a:r>
            <a:r>
              <a:rPr lang="en-US" altLang="ko-KR" smtClean="0"/>
              <a:t>/ 36 )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265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77F6A26E-1029-5C47-8063-E35E066F380D}"/>
              </a:ext>
            </a:extLst>
          </p:cNvPr>
          <p:cNvSpPr txBox="1"/>
          <p:nvPr/>
        </p:nvSpPr>
        <p:spPr>
          <a:xfrm>
            <a:off x="1114906" y="846348"/>
            <a:ext cx="54376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kumimoji="1" lang="ko-KR" altLang="en-US" sz="2800" b="1" spc="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rPr>
              <a:t>머신러닝</a:t>
            </a:r>
            <a:r>
              <a:rPr kumimoji="1" lang="ko-KR" altLang="en-US" sz="28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rPr>
              <a:t> 전처리</a:t>
            </a:r>
            <a:endParaRPr kumimoji="1" lang="en-US" altLang="ko-KR" sz="2800" b="1" spc="50" dirty="0">
              <a:solidFill>
                <a:schemeClr val="tx1">
                  <a:lumMod val="75000"/>
                  <a:lumOff val="25000"/>
                </a:schemeClr>
              </a:solidFill>
              <a:latin typeface="KoPubDotum Bold" pitchFamily="2" charset="-127"/>
              <a:ea typeface="KoPubDotum Bold" pitchFamily="2" charset="-127"/>
            </a:endParaRPr>
          </a:p>
        </p:txBody>
      </p: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544A70E8-2EB0-0F42-9060-81D99C3D0790}"/>
              </a:ext>
            </a:extLst>
          </p:cNvPr>
          <p:cNvCxnSpPr>
            <a:cxnSpLocks/>
          </p:cNvCxnSpPr>
          <p:nvPr/>
        </p:nvCxnSpPr>
        <p:spPr>
          <a:xfrm flipH="1">
            <a:off x="1160274" y="1332055"/>
            <a:ext cx="102358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31A95D17-D015-4247-A8A5-2542A9BE7A90}"/>
              </a:ext>
            </a:extLst>
          </p:cNvPr>
          <p:cNvCxnSpPr>
            <a:cxnSpLocks/>
          </p:cNvCxnSpPr>
          <p:nvPr/>
        </p:nvCxnSpPr>
        <p:spPr>
          <a:xfrm>
            <a:off x="625780" y="1308497"/>
            <a:ext cx="489126" cy="0"/>
          </a:xfrm>
          <a:prstGeom prst="line">
            <a:avLst/>
          </a:prstGeom>
          <a:ln w="76200">
            <a:solidFill>
              <a:srgbClr val="4356D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DB2D197-D85C-004F-B2DD-3757F6C8A7FF}"/>
              </a:ext>
            </a:extLst>
          </p:cNvPr>
          <p:cNvSpPr txBox="1"/>
          <p:nvPr/>
        </p:nvSpPr>
        <p:spPr>
          <a:xfrm>
            <a:off x="521152" y="846348"/>
            <a:ext cx="667568" cy="364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kumimoji="1" lang="en-US" altLang="ko-KR" sz="2800" b="1" spc="50" dirty="0" smtClean="0">
                <a:solidFill>
                  <a:srgbClr val="4356D9"/>
                </a:solidFill>
                <a:latin typeface="KoPubDotum Bold" pitchFamily="2" charset="-127"/>
                <a:ea typeface="KoPubDotum Bold" pitchFamily="2" charset="-127"/>
              </a:rPr>
              <a:t>05</a:t>
            </a:r>
            <a:endParaRPr kumimoji="1" lang="en-US" altLang="ko-KR" sz="2800" b="1" spc="50" dirty="0">
              <a:solidFill>
                <a:srgbClr val="4356D9"/>
              </a:solidFill>
              <a:latin typeface="KoPubDotum Bold" pitchFamily="2" charset="-127"/>
              <a:ea typeface="KoPubDotum Bold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80" y="1494598"/>
            <a:ext cx="10196708" cy="474033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</p:pic>
      <p:sp>
        <p:nvSpPr>
          <p:cNvPr id="18" name="모서리가 둥근 직사각형 17"/>
          <p:cNvSpPr/>
          <p:nvPr/>
        </p:nvSpPr>
        <p:spPr>
          <a:xfrm>
            <a:off x="2931090" y="4484318"/>
            <a:ext cx="1753644" cy="12150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2931090" y="2555310"/>
            <a:ext cx="1753644" cy="8267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( </a:t>
            </a:r>
            <a:fld id="{BD7E264E-E326-4E99-B99F-5AF7C7828F4B}" type="slidenum">
              <a:rPr lang="ko-KR" altLang="en-US" smtClean="0"/>
              <a:pPr/>
              <a:t>21</a:t>
            </a:fld>
            <a:r>
              <a:rPr lang="ko-KR" altLang="en-US" smtClean="0"/>
              <a:t> </a:t>
            </a:r>
            <a:r>
              <a:rPr lang="en-US" altLang="ko-KR" smtClean="0"/>
              <a:t>/ 36 )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705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3886" y="1499416"/>
            <a:ext cx="10195200" cy="4741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77F6A26E-1029-5C47-8063-E35E066F380D}"/>
              </a:ext>
            </a:extLst>
          </p:cNvPr>
          <p:cNvSpPr txBox="1"/>
          <p:nvPr/>
        </p:nvSpPr>
        <p:spPr>
          <a:xfrm>
            <a:off x="1114906" y="846348"/>
            <a:ext cx="54376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kumimoji="1" lang="ko-KR" altLang="en-US" sz="2800" b="1" spc="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rPr>
              <a:t>머신러닝</a:t>
            </a:r>
            <a:r>
              <a:rPr kumimoji="1" lang="ko-KR" altLang="en-US" sz="28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rPr>
              <a:t> 전처리</a:t>
            </a:r>
            <a:endParaRPr kumimoji="1" lang="en-US" altLang="ko-KR" sz="2800" b="1" spc="50" dirty="0">
              <a:solidFill>
                <a:schemeClr val="tx1">
                  <a:lumMod val="75000"/>
                  <a:lumOff val="25000"/>
                </a:schemeClr>
              </a:solidFill>
              <a:latin typeface="KoPubDotum Bold" pitchFamily="2" charset="-127"/>
              <a:ea typeface="KoPubDotum Bold" pitchFamily="2" charset="-127"/>
            </a:endParaRPr>
          </a:p>
        </p:txBody>
      </p: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544A70E8-2EB0-0F42-9060-81D99C3D0790}"/>
              </a:ext>
            </a:extLst>
          </p:cNvPr>
          <p:cNvCxnSpPr>
            <a:cxnSpLocks/>
          </p:cNvCxnSpPr>
          <p:nvPr/>
        </p:nvCxnSpPr>
        <p:spPr>
          <a:xfrm flipH="1">
            <a:off x="1160274" y="1332055"/>
            <a:ext cx="102358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31A95D17-D015-4247-A8A5-2542A9BE7A90}"/>
              </a:ext>
            </a:extLst>
          </p:cNvPr>
          <p:cNvCxnSpPr>
            <a:cxnSpLocks/>
          </p:cNvCxnSpPr>
          <p:nvPr/>
        </p:nvCxnSpPr>
        <p:spPr>
          <a:xfrm>
            <a:off x="625780" y="1308497"/>
            <a:ext cx="489126" cy="0"/>
          </a:xfrm>
          <a:prstGeom prst="line">
            <a:avLst/>
          </a:prstGeom>
          <a:ln w="76200">
            <a:solidFill>
              <a:srgbClr val="4356D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DB2D197-D85C-004F-B2DD-3757F6C8A7FF}"/>
              </a:ext>
            </a:extLst>
          </p:cNvPr>
          <p:cNvSpPr txBox="1"/>
          <p:nvPr/>
        </p:nvSpPr>
        <p:spPr>
          <a:xfrm>
            <a:off x="521152" y="846348"/>
            <a:ext cx="667568" cy="364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kumimoji="1" lang="en-US" altLang="ko-KR" sz="2800" b="1" spc="50" dirty="0" smtClean="0">
                <a:solidFill>
                  <a:srgbClr val="4356D9"/>
                </a:solidFill>
                <a:latin typeface="KoPubDotum Bold" pitchFamily="2" charset="-127"/>
                <a:ea typeface="KoPubDotum Bold" pitchFamily="2" charset="-127"/>
              </a:rPr>
              <a:t>05</a:t>
            </a:r>
            <a:endParaRPr kumimoji="1" lang="en-US" altLang="ko-KR" sz="2800" b="1" spc="50" dirty="0">
              <a:solidFill>
                <a:srgbClr val="4356D9"/>
              </a:solidFill>
              <a:latin typeface="KoPubDotum Bold" pitchFamily="2" charset="-127"/>
              <a:ea typeface="KoPubDotum Bold" pitchFamily="2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818356" y="2693096"/>
            <a:ext cx="1866378" cy="306887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( </a:t>
            </a:r>
            <a:fld id="{BD7E264E-E326-4E99-B99F-5AF7C7828F4B}" type="slidenum">
              <a:rPr lang="ko-KR" altLang="en-US" smtClean="0"/>
              <a:pPr/>
              <a:t>22</a:t>
            </a:fld>
            <a:r>
              <a:rPr lang="ko-KR" altLang="en-US" smtClean="0"/>
              <a:t> </a:t>
            </a:r>
            <a:r>
              <a:rPr lang="en-US" altLang="ko-KR" smtClean="0"/>
              <a:t>/ 36 )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942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38416-74FC-610E-F28A-CE462B9CA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D6B9F55C-2558-29E0-8420-A89A84983815}"/>
              </a:ext>
            </a:extLst>
          </p:cNvPr>
          <p:cNvSpPr txBox="1"/>
          <p:nvPr/>
        </p:nvSpPr>
        <p:spPr>
          <a:xfrm>
            <a:off x="4050688" y="2269028"/>
            <a:ext cx="366155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>
              <a:lnSpc>
                <a:spcPct val="150000"/>
              </a:lnSpc>
            </a:pPr>
            <a:r>
              <a:rPr lang="ko-KR" altLang="en-US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머신러닝</a:t>
            </a:r>
            <a:endParaRPr lang="en" altLang="ko-Kore-KR" sz="5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Dotum Medium" pitchFamily="2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401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5B2C3-8B32-F9E9-BABF-AA0BD7945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21152" y="846348"/>
            <a:ext cx="6031409" cy="462149"/>
            <a:chOff x="521152" y="846348"/>
            <a:chExt cx="6031409" cy="462149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A76EA09-EBC0-4CD9-CD2F-33A2E4DA2FB5}"/>
                </a:ext>
              </a:extLst>
            </p:cNvPr>
            <p:cNvSpPr txBox="1"/>
            <p:nvPr/>
          </p:nvSpPr>
          <p:spPr>
            <a:xfrm>
              <a:off x="1114906" y="846348"/>
              <a:ext cx="5437655" cy="363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kumimoji="1" lang="ko-KR" altLang="en-US" sz="2800" b="1" spc="5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itchFamily="2" charset="-127"/>
                  <a:ea typeface="KoPubDotum Bold" pitchFamily="2" charset="-127"/>
                </a:rPr>
                <a:t>머신러닝</a:t>
              </a:r>
              <a:endParaRPr kumimoji="1" lang="en-US" altLang="ko-KR" sz="28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endParaRPr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CDA26C1-59D2-6CC2-1DA9-990A73AE2B5F}"/>
                </a:ext>
              </a:extLst>
            </p:cNvPr>
            <p:cNvCxnSpPr>
              <a:cxnSpLocks/>
            </p:cNvCxnSpPr>
            <p:nvPr/>
          </p:nvCxnSpPr>
          <p:spPr>
            <a:xfrm>
              <a:off x="625780" y="1308497"/>
              <a:ext cx="489126" cy="0"/>
            </a:xfrm>
            <a:prstGeom prst="line">
              <a:avLst/>
            </a:prstGeom>
            <a:ln w="76200">
              <a:solidFill>
                <a:srgbClr val="4356D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E5ABFD9-E693-DC73-C690-3DCA0DAE3521}"/>
                </a:ext>
              </a:extLst>
            </p:cNvPr>
            <p:cNvSpPr txBox="1"/>
            <p:nvPr/>
          </p:nvSpPr>
          <p:spPr>
            <a:xfrm>
              <a:off x="521152" y="846348"/>
              <a:ext cx="667568" cy="364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1800"/>
                </a:lnSpc>
              </a:pPr>
              <a:r>
                <a:rPr kumimoji="1" lang="en-US" altLang="ko-KR" sz="2800" b="1" spc="50" dirty="0" smtClean="0">
                  <a:solidFill>
                    <a:srgbClr val="4356D9"/>
                  </a:solidFill>
                  <a:latin typeface="KoPubDotum Bold" pitchFamily="2" charset="-127"/>
                  <a:ea typeface="KoPubDotum Bold" pitchFamily="2" charset="-127"/>
                </a:rPr>
                <a:t>06</a:t>
              </a:r>
              <a:endParaRPr kumimoji="1" lang="en-US" altLang="ko-KR" sz="2800" b="1" spc="50" dirty="0">
                <a:solidFill>
                  <a:srgbClr val="4356D9"/>
                </a:solidFill>
                <a:latin typeface="KoPubDotum Bold" pitchFamily="2" charset="-127"/>
                <a:ea typeface="KoPubDotum Bold" pitchFamily="2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AD0341A-3EA1-A5A5-32D1-52D6A9D12C8E}"/>
              </a:ext>
            </a:extLst>
          </p:cNvPr>
          <p:cNvSpPr txBox="1"/>
          <p:nvPr/>
        </p:nvSpPr>
        <p:spPr>
          <a:xfrm>
            <a:off x="986101" y="1430698"/>
            <a:ext cx="9017000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■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Development Process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○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차 평가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전체업종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875BA51-BE26-4277-5FF1-B48D1F86C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788615"/>
              </p:ext>
            </p:extLst>
          </p:nvPr>
        </p:nvGraphicFramePr>
        <p:xfrm>
          <a:off x="336000" y="2861420"/>
          <a:ext cx="11520001" cy="2520001"/>
        </p:xfrm>
        <a:graphic>
          <a:graphicData uri="http://schemas.openxmlformats.org/drawingml/2006/table">
            <a:tbl>
              <a:tblPr/>
              <a:tblGrid>
                <a:gridCol w="1364637">
                  <a:extLst>
                    <a:ext uri="{9D8B030D-6E8A-4147-A177-3AD203B41FA5}">
                      <a16:colId xmlns:a16="http://schemas.microsoft.com/office/drawing/2014/main" val="1950264626"/>
                    </a:ext>
                  </a:extLst>
                </a:gridCol>
                <a:gridCol w="757864">
                  <a:extLst>
                    <a:ext uri="{9D8B030D-6E8A-4147-A177-3AD203B41FA5}">
                      <a16:colId xmlns:a16="http://schemas.microsoft.com/office/drawing/2014/main" val="3662781234"/>
                    </a:ext>
                  </a:extLst>
                </a:gridCol>
                <a:gridCol w="738121">
                  <a:extLst>
                    <a:ext uri="{9D8B030D-6E8A-4147-A177-3AD203B41FA5}">
                      <a16:colId xmlns:a16="http://schemas.microsoft.com/office/drawing/2014/main" val="452133300"/>
                    </a:ext>
                  </a:extLst>
                </a:gridCol>
                <a:gridCol w="665111">
                  <a:extLst>
                    <a:ext uri="{9D8B030D-6E8A-4147-A177-3AD203B41FA5}">
                      <a16:colId xmlns:a16="http://schemas.microsoft.com/office/drawing/2014/main" val="3825654638"/>
                    </a:ext>
                  </a:extLst>
                </a:gridCol>
                <a:gridCol w="1379323">
                  <a:extLst>
                    <a:ext uri="{9D8B030D-6E8A-4147-A177-3AD203B41FA5}">
                      <a16:colId xmlns:a16="http://schemas.microsoft.com/office/drawing/2014/main" val="1164401685"/>
                    </a:ext>
                  </a:extLst>
                </a:gridCol>
                <a:gridCol w="1254731">
                  <a:extLst>
                    <a:ext uri="{9D8B030D-6E8A-4147-A177-3AD203B41FA5}">
                      <a16:colId xmlns:a16="http://schemas.microsoft.com/office/drawing/2014/main" val="1060731071"/>
                    </a:ext>
                  </a:extLst>
                </a:gridCol>
                <a:gridCol w="905476">
                  <a:extLst>
                    <a:ext uri="{9D8B030D-6E8A-4147-A177-3AD203B41FA5}">
                      <a16:colId xmlns:a16="http://schemas.microsoft.com/office/drawing/2014/main" val="3851388189"/>
                    </a:ext>
                  </a:extLst>
                </a:gridCol>
                <a:gridCol w="905476">
                  <a:extLst>
                    <a:ext uri="{9D8B030D-6E8A-4147-A177-3AD203B41FA5}">
                      <a16:colId xmlns:a16="http://schemas.microsoft.com/office/drawing/2014/main" val="3492423110"/>
                    </a:ext>
                  </a:extLst>
                </a:gridCol>
                <a:gridCol w="827865">
                  <a:extLst>
                    <a:ext uri="{9D8B030D-6E8A-4147-A177-3AD203B41FA5}">
                      <a16:colId xmlns:a16="http://schemas.microsoft.com/office/drawing/2014/main" val="4096464034"/>
                    </a:ext>
                  </a:extLst>
                </a:gridCol>
                <a:gridCol w="805650">
                  <a:extLst>
                    <a:ext uri="{9D8B030D-6E8A-4147-A177-3AD203B41FA5}">
                      <a16:colId xmlns:a16="http://schemas.microsoft.com/office/drawing/2014/main" val="1190639627"/>
                    </a:ext>
                  </a:extLst>
                </a:gridCol>
                <a:gridCol w="1010271">
                  <a:extLst>
                    <a:ext uri="{9D8B030D-6E8A-4147-A177-3AD203B41FA5}">
                      <a16:colId xmlns:a16="http://schemas.microsoft.com/office/drawing/2014/main" val="689084157"/>
                    </a:ext>
                  </a:extLst>
                </a:gridCol>
                <a:gridCol w="905476">
                  <a:extLst>
                    <a:ext uri="{9D8B030D-6E8A-4147-A177-3AD203B41FA5}">
                      <a16:colId xmlns:a16="http://schemas.microsoft.com/office/drawing/2014/main" val="2518170868"/>
                    </a:ext>
                  </a:extLst>
                </a:gridCol>
              </a:tblGrid>
              <a:tr h="4950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</a:t>
                      </a: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Scaler</a:t>
                      </a: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Train R2</a:t>
                      </a: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 R2</a:t>
                      </a: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Train MAE Ratio</a:t>
                      </a: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 MAE Ratio</a:t>
                      </a: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Train MAE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 MAE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Train MSE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 MSE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Train RMSE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 RMSE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996604"/>
                  </a:ext>
                </a:extLst>
              </a:tr>
              <a:tr h="495001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LinearRegression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None</a:t>
                      </a: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0.15</a:t>
                      </a: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106.59</a:t>
                      </a: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105.38</a:t>
                      </a: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1.449E+09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1.483E+09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7.886E+19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8.198E+19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8.881E+09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9.054E+09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472779"/>
                  </a:ext>
                </a:extLst>
              </a:tr>
              <a:tr h="4950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Standard</a:t>
                      </a: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0.15</a:t>
                      </a: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106.59</a:t>
                      </a: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105.38</a:t>
                      </a: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1.449E+09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1.483E+09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7.886E+19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8.198E+19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8.881E+09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9.054E+09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744399"/>
                  </a:ext>
                </a:extLst>
              </a:tr>
              <a:tr h="5174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MinMax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0.15</a:t>
                      </a: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106.59</a:t>
                      </a: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105.38</a:t>
                      </a: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1.449E+09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1.483E+09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7.886E+19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8.198E+19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8.881E+09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9.054E+09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0605"/>
                  </a:ext>
                </a:extLst>
              </a:tr>
              <a:tr h="5174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RandomForest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None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7.817E+07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2.118E+08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4.110E+17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2.672E+18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6.411E+08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1.635E+09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908886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3BA6135-D135-C0F5-F54E-FDC7947AB6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226170"/>
              </p:ext>
            </p:extLst>
          </p:nvPr>
        </p:nvGraphicFramePr>
        <p:xfrm>
          <a:off x="7633976" y="784563"/>
          <a:ext cx="4036872" cy="85030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09218">
                  <a:extLst>
                    <a:ext uri="{9D8B030D-6E8A-4147-A177-3AD203B41FA5}">
                      <a16:colId xmlns:a16="http://schemas.microsoft.com/office/drawing/2014/main" val="536851128"/>
                    </a:ext>
                  </a:extLst>
                </a:gridCol>
                <a:gridCol w="1009218">
                  <a:extLst>
                    <a:ext uri="{9D8B030D-6E8A-4147-A177-3AD203B41FA5}">
                      <a16:colId xmlns:a16="http://schemas.microsoft.com/office/drawing/2014/main" val="1801559080"/>
                    </a:ext>
                  </a:extLst>
                </a:gridCol>
                <a:gridCol w="1009218">
                  <a:extLst>
                    <a:ext uri="{9D8B030D-6E8A-4147-A177-3AD203B41FA5}">
                      <a16:colId xmlns:a16="http://schemas.microsoft.com/office/drawing/2014/main" val="2651864438"/>
                    </a:ext>
                  </a:extLst>
                </a:gridCol>
                <a:gridCol w="1009218">
                  <a:extLst>
                    <a:ext uri="{9D8B030D-6E8A-4147-A177-3AD203B41FA5}">
                      <a16:colId xmlns:a16="http://schemas.microsoft.com/office/drawing/2014/main" val="4116927972"/>
                    </a:ext>
                  </a:extLst>
                </a:gridCol>
              </a:tblGrid>
              <a:tr h="4251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데이터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만개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컬럼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개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업종수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개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행정동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개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6365405"/>
                  </a:ext>
                </a:extLst>
              </a:tr>
              <a:tr h="4251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423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2814587"/>
                  </a:ext>
                </a:extLst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( </a:t>
            </a:r>
            <a:fld id="{BD7E264E-E326-4E99-B99F-5AF7C7828F4B}" type="slidenum">
              <a:rPr lang="ko-KR" altLang="en-US" smtClean="0"/>
              <a:pPr/>
              <a:t>24</a:t>
            </a:fld>
            <a:r>
              <a:rPr lang="ko-KR" altLang="en-US" smtClean="0"/>
              <a:t> </a:t>
            </a:r>
            <a:r>
              <a:rPr lang="en-US" altLang="ko-KR" smtClean="0"/>
              <a:t>/ 36 )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292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962038" y="1430697"/>
            <a:ext cx="9017000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■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Development Process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○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차 평가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전체업종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312770"/>
              </p:ext>
            </p:extLst>
          </p:nvPr>
        </p:nvGraphicFramePr>
        <p:xfrm>
          <a:off x="336000" y="2861420"/>
          <a:ext cx="11520001" cy="2520001"/>
        </p:xfrm>
        <a:graphic>
          <a:graphicData uri="http://schemas.openxmlformats.org/drawingml/2006/table">
            <a:tbl>
              <a:tblPr/>
              <a:tblGrid>
                <a:gridCol w="1364637">
                  <a:extLst>
                    <a:ext uri="{9D8B030D-6E8A-4147-A177-3AD203B41FA5}">
                      <a16:colId xmlns:a16="http://schemas.microsoft.com/office/drawing/2014/main" val="1950264626"/>
                    </a:ext>
                  </a:extLst>
                </a:gridCol>
                <a:gridCol w="757864">
                  <a:extLst>
                    <a:ext uri="{9D8B030D-6E8A-4147-A177-3AD203B41FA5}">
                      <a16:colId xmlns:a16="http://schemas.microsoft.com/office/drawing/2014/main" val="3662781234"/>
                    </a:ext>
                  </a:extLst>
                </a:gridCol>
                <a:gridCol w="738121">
                  <a:extLst>
                    <a:ext uri="{9D8B030D-6E8A-4147-A177-3AD203B41FA5}">
                      <a16:colId xmlns:a16="http://schemas.microsoft.com/office/drawing/2014/main" val="452133300"/>
                    </a:ext>
                  </a:extLst>
                </a:gridCol>
                <a:gridCol w="665111">
                  <a:extLst>
                    <a:ext uri="{9D8B030D-6E8A-4147-A177-3AD203B41FA5}">
                      <a16:colId xmlns:a16="http://schemas.microsoft.com/office/drawing/2014/main" val="3825654638"/>
                    </a:ext>
                  </a:extLst>
                </a:gridCol>
                <a:gridCol w="1379323">
                  <a:extLst>
                    <a:ext uri="{9D8B030D-6E8A-4147-A177-3AD203B41FA5}">
                      <a16:colId xmlns:a16="http://schemas.microsoft.com/office/drawing/2014/main" val="1164401685"/>
                    </a:ext>
                  </a:extLst>
                </a:gridCol>
                <a:gridCol w="1254731">
                  <a:extLst>
                    <a:ext uri="{9D8B030D-6E8A-4147-A177-3AD203B41FA5}">
                      <a16:colId xmlns:a16="http://schemas.microsoft.com/office/drawing/2014/main" val="1060731071"/>
                    </a:ext>
                  </a:extLst>
                </a:gridCol>
                <a:gridCol w="905476">
                  <a:extLst>
                    <a:ext uri="{9D8B030D-6E8A-4147-A177-3AD203B41FA5}">
                      <a16:colId xmlns:a16="http://schemas.microsoft.com/office/drawing/2014/main" val="3851388189"/>
                    </a:ext>
                  </a:extLst>
                </a:gridCol>
                <a:gridCol w="905476">
                  <a:extLst>
                    <a:ext uri="{9D8B030D-6E8A-4147-A177-3AD203B41FA5}">
                      <a16:colId xmlns:a16="http://schemas.microsoft.com/office/drawing/2014/main" val="3492423110"/>
                    </a:ext>
                  </a:extLst>
                </a:gridCol>
                <a:gridCol w="827865">
                  <a:extLst>
                    <a:ext uri="{9D8B030D-6E8A-4147-A177-3AD203B41FA5}">
                      <a16:colId xmlns:a16="http://schemas.microsoft.com/office/drawing/2014/main" val="4096464034"/>
                    </a:ext>
                  </a:extLst>
                </a:gridCol>
                <a:gridCol w="805650">
                  <a:extLst>
                    <a:ext uri="{9D8B030D-6E8A-4147-A177-3AD203B41FA5}">
                      <a16:colId xmlns:a16="http://schemas.microsoft.com/office/drawing/2014/main" val="1190639627"/>
                    </a:ext>
                  </a:extLst>
                </a:gridCol>
                <a:gridCol w="1010271">
                  <a:extLst>
                    <a:ext uri="{9D8B030D-6E8A-4147-A177-3AD203B41FA5}">
                      <a16:colId xmlns:a16="http://schemas.microsoft.com/office/drawing/2014/main" val="689084157"/>
                    </a:ext>
                  </a:extLst>
                </a:gridCol>
                <a:gridCol w="905476">
                  <a:extLst>
                    <a:ext uri="{9D8B030D-6E8A-4147-A177-3AD203B41FA5}">
                      <a16:colId xmlns:a16="http://schemas.microsoft.com/office/drawing/2014/main" val="2518170868"/>
                    </a:ext>
                  </a:extLst>
                </a:gridCol>
              </a:tblGrid>
              <a:tr h="4950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</a:t>
                      </a: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Scaler</a:t>
                      </a: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Train R2</a:t>
                      </a: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 R2</a:t>
                      </a: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Train MAE Ratio</a:t>
                      </a: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 MAE Ratio</a:t>
                      </a: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Train MAE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 MAE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Train MSE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 MSE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Train RMSE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 RMSE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996604"/>
                  </a:ext>
                </a:extLst>
              </a:tr>
              <a:tr h="495001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LinearRegression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None</a:t>
                      </a: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0.15</a:t>
                      </a: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106.59</a:t>
                      </a: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105.38</a:t>
                      </a: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1.449E+09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1.483E+09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7.886E+19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8.198E+19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8.881E+09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9.054E+09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472779"/>
                  </a:ext>
                </a:extLst>
              </a:tr>
              <a:tr h="4950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Standard</a:t>
                      </a: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0.15</a:t>
                      </a: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106.59</a:t>
                      </a: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105.38</a:t>
                      </a: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1.449E+09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1.483E+09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7.886E+19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8.198E+19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8.881E+09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9.054E+09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744399"/>
                  </a:ext>
                </a:extLst>
              </a:tr>
              <a:tr h="5174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MinMax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0.15</a:t>
                      </a: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106.59</a:t>
                      </a: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105.38</a:t>
                      </a: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1.449E+09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1.483E+09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7.886E+19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8.198E+19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8.881E+09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9.054E+09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0605"/>
                  </a:ext>
                </a:extLst>
              </a:tr>
              <a:tr h="5174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RandomForest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None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7.817E+07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2.118E+08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4.110E+17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2.672E+18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6.411E+08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1.635E+09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90888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505C287-1283-A09D-506C-508F65776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418614"/>
              </p:ext>
            </p:extLst>
          </p:nvPr>
        </p:nvGraphicFramePr>
        <p:xfrm>
          <a:off x="7633976" y="784563"/>
          <a:ext cx="4036872" cy="85030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09218">
                  <a:extLst>
                    <a:ext uri="{9D8B030D-6E8A-4147-A177-3AD203B41FA5}">
                      <a16:colId xmlns:a16="http://schemas.microsoft.com/office/drawing/2014/main" val="536851128"/>
                    </a:ext>
                  </a:extLst>
                </a:gridCol>
                <a:gridCol w="1009218">
                  <a:extLst>
                    <a:ext uri="{9D8B030D-6E8A-4147-A177-3AD203B41FA5}">
                      <a16:colId xmlns:a16="http://schemas.microsoft.com/office/drawing/2014/main" val="1801559080"/>
                    </a:ext>
                  </a:extLst>
                </a:gridCol>
                <a:gridCol w="1009218">
                  <a:extLst>
                    <a:ext uri="{9D8B030D-6E8A-4147-A177-3AD203B41FA5}">
                      <a16:colId xmlns:a16="http://schemas.microsoft.com/office/drawing/2014/main" val="2651864438"/>
                    </a:ext>
                  </a:extLst>
                </a:gridCol>
                <a:gridCol w="1009218">
                  <a:extLst>
                    <a:ext uri="{9D8B030D-6E8A-4147-A177-3AD203B41FA5}">
                      <a16:colId xmlns:a16="http://schemas.microsoft.com/office/drawing/2014/main" val="4116927972"/>
                    </a:ext>
                  </a:extLst>
                </a:gridCol>
              </a:tblGrid>
              <a:tr h="4251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데이터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만개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컬럼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개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업종수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개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행정동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개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6365405"/>
                  </a:ext>
                </a:extLst>
              </a:tr>
              <a:tr h="4251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423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2814587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521152" y="846348"/>
            <a:ext cx="6031409" cy="462149"/>
            <a:chOff x="521152" y="846348"/>
            <a:chExt cx="6031409" cy="46214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76EA09-EBC0-4CD9-CD2F-33A2E4DA2FB5}"/>
                </a:ext>
              </a:extLst>
            </p:cNvPr>
            <p:cNvSpPr txBox="1"/>
            <p:nvPr/>
          </p:nvSpPr>
          <p:spPr>
            <a:xfrm>
              <a:off x="1114906" y="846348"/>
              <a:ext cx="5437655" cy="363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kumimoji="1" lang="ko-KR" altLang="en-US" sz="2800" b="1" spc="5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itchFamily="2" charset="-127"/>
                  <a:ea typeface="KoPubDotum Bold" pitchFamily="2" charset="-127"/>
                </a:rPr>
                <a:t>머신러닝</a:t>
              </a:r>
              <a:endParaRPr kumimoji="1" lang="en-US" altLang="ko-KR" sz="28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endParaRPr>
            </a:p>
          </p:txBody>
        </p:sp>
        <p:cxnSp>
          <p:nvCxnSpPr>
            <p:cNvPr id="12" name="직선 연결선[R] 87">
              <a:extLst>
                <a:ext uri="{FF2B5EF4-FFF2-40B4-BE49-F238E27FC236}">
                  <a16:creationId xmlns:a16="http://schemas.microsoft.com/office/drawing/2014/main" id="{4CDA26C1-59D2-6CC2-1DA9-990A73AE2B5F}"/>
                </a:ext>
              </a:extLst>
            </p:cNvPr>
            <p:cNvCxnSpPr>
              <a:cxnSpLocks/>
            </p:cNvCxnSpPr>
            <p:nvPr/>
          </p:nvCxnSpPr>
          <p:spPr>
            <a:xfrm>
              <a:off x="625780" y="1308497"/>
              <a:ext cx="489126" cy="0"/>
            </a:xfrm>
            <a:prstGeom prst="line">
              <a:avLst/>
            </a:prstGeom>
            <a:ln w="76200">
              <a:solidFill>
                <a:srgbClr val="4356D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E5ABFD9-E693-DC73-C690-3DCA0DAE3521}"/>
                </a:ext>
              </a:extLst>
            </p:cNvPr>
            <p:cNvSpPr txBox="1"/>
            <p:nvPr/>
          </p:nvSpPr>
          <p:spPr>
            <a:xfrm>
              <a:off x="521152" y="846348"/>
              <a:ext cx="667568" cy="364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1800"/>
                </a:lnSpc>
              </a:pPr>
              <a:r>
                <a:rPr kumimoji="1" lang="en-US" altLang="ko-KR" sz="2800" b="1" spc="50" dirty="0" smtClean="0">
                  <a:solidFill>
                    <a:srgbClr val="4356D9"/>
                  </a:solidFill>
                  <a:latin typeface="KoPubDotum Bold" pitchFamily="2" charset="-127"/>
                  <a:ea typeface="KoPubDotum Bold" pitchFamily="2" charset="-127"/>
                </a:rPr>
                <a:t>06</a:t>
              </a:r>
              <a:endParaRPr kumimoji="1" lang="en-US" altLang="ko-KR" sz="2800" b="1" spc="50" dirty="0">
                <a:solidFill>
                  <a:srgbClr val="4356D9"/>
                </a:solidFill>
                <a:latin typeface="KoPubDotum Bold" pitchFamily="2" charset="-127"/>
                <a:ea typeface="KoPubDotum Bold" pitchFamily="2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( </a:t>
            </a:r>
            <a:fld id="{BD7E264E-E326-4E99-B99F-5AF7C7828F4B}" type="slidenum">
              <a:rPr lang="ko-KR" altLang="en-US" smtClean="0"/>
              <a:pPr/>
              <a:t>25</a:t>
            </a:fld>
            <a:r>
              <a:rPr lang="ko-KR" altLang="en-US" smtClean="0"/>
              <a:t> </a:t>
            </a:r>
            <a:r>
              <a:rPr lang="en-US" altLang="ko-KR" smtClean="0"/>
              <a:t>/ 36 )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975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986101" y="1430698"/>
            <a:ext cx="9017000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■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Development Process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○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차 평가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전체업종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336000" y="2861420"/>
          <a:ext cx="11520001" cy="2520001"/>
        </p:xfrm>
        <a:graphic>
          <a:graphicData uri="http://schemas.openxmlformats.org/drawingml/2006/table">
            <a:tbl>
              <a:tblPr/>
              <a:tblGrid>
                <a:gridCol w="1364637">
                  <a:extLst>
                    <a:ext uri="{9D8B030D-6E8A-4147-A177-3AD203B41FA5}">
                      <a16:colId xmlns:a16="http://schemas.microsoft.com/office/drawing/2014/main" val="1950264626"/>
                    </a:ext>
                  </a:extLst>
                </a:gridCol>
                <a:gridCol w="757864">
                  <a:extLst>
                    <a:ext uri="{9D8B030D-6E8A-4147-A177-3AD203B41FA5}">
                      <a16:colId xmlns:a16="http://schemas.microsoft.com/office/drawing/2014/main" val="3662781234"/>
                    </a:ext>
                  </a:extLst>
                </a:gridCol>
                <a:gridCol w="738121">
                  <a:extLst>
                    <a:ext uri="{9D8B030D-6E8A-4147-A177-3AD203B41FA5}">
                      <a16:colId xmlns:a16="http://schemas.microsoft.com/office/drawing/2014/main" val="452133300"/>
                    </a:ext>
                  </a:extLst>
                </a:gridCol>
                <a:gridCol w="665111">
                  <a:extLst>
                    <a:ext uri="{9D8B030D-6E8A-4147-A177-3AD203B41FA5}">
                      <a16:colId xmlns:a16="http://schemas.microsoft.com/office/drawing/2014/main" val="3825654638"/>
                    </a:ext>
                  </a:extLst>
                </a:gridCol>
                <a:gridCol w="1379323">
                  <a:extLst>
                    <a:ext uri="{9D8B030D-6E8A-4147-A177-3AD203B41FA5}">
                      <a16:colId xmlns:a16="http://schemas.microsoft.com/office/drawing/2014/main" val="1164401685"/>
                    </a:ext>
                  </a:extLst>
                </a:gridCol>
                <a:gridCol w="1254731">
                  <a:extLst>
                    <a:ext uri="{9D8B030D-6E8A-4147-A177-3AD203B41FA5}">
                      <a16:colId xmlns:a16="http://schemas.microsoft.com/office/drawing/2014/main" val="1060731071"/>
                    </a:ext>
                  </a:extLst>
                </a:gridCol>
                <a:gridCol w="905476">
                  <a:extLst>
                    <a:ext uri="{9D8B030D-6E8A-4147-A177-3AD203B41FA5}">
                      <a16:colId xmlns:a16="http://schemas.microsoft.com/office/drawing/2014/main" val="3851388189"/>
                    </a:ext>
                  </a:extLst>
                </a:gridCol>
                <a:gridCol w="905476">
                  <a:extLst>
                    <a:ext uri="{9D8B030D-6E8A-4147-A177-3AD203B41FA5}">
                      <a16:colId xmlns:a16="http://schemas.microsoft.com/office/drawing/2014/main" val="3492423110"/>
                    </a:ext>
                  </a:extLst>
                </a:gridCol>
                <a:gridCol w="827865">
                  <a:extLst>
                    <a:ext uri="{9D8B030D-6E8A-4147-A177-3AD203B41FA5}">
                      <a16:colId xmlns:a16="http://schemas.microsoft.com/office/drawing/2014/main" val="4096464034"/>
                    </a:ext>
                  </a:extLst>
                </a:gridCol>
                <a:gridCol w="805650">
                  <a:extLst>
                    <a:ext uri="{9D8B030D-6E8A-4147-A177-3AD203B41FA5}">
                      <a16:colId xmlns:a16="http://schemas.microsoft.com/office/drawing/2014/main" val="1190639627"/>
                    </a:ext>
                  </a:extLst>
                </a:gridCol>
                <a:gridCol w="1010271">
                  <a:extLst>
                    <a:ext uri="{9D8B030D-6E8A-4147-A177-3AD203B41FA5}">
                      <a16:colId xmlns:a16="http://schemas.microsoft.com/office/drawing/2014/main" val="689084157"/>
                    </a:ext>
                  </a:extLst>
                </a:gridCol>
                <a:gridCol w="905476">
                  <a:extLst>
                    <a:ext uri="{9D8B030D-6E8A-4147-A177-3AD203B41FA5}">
                      <a16:colId xmlns:a16="http://schemas.microsoft.com/office/drawing/2014/main" val="2518170868"/>
                    </a:ext>
                  </a:extLst>
                </a:gridCol>
              </a:tblGrid>
              <a:tr h="4950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</a:t>
                      </a: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Scaler</a:t>
                      </a: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Train R2</a:t>
                      </a: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 R2</a:t>
                      </a: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Train MAE Ratio</a:t>
                      </a: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 MAE Ratio</a:t>
                      </a: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Train MAE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 MAE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Train MSE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 MSE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Train RMSE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 RMSE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996604"/>
                  </a:ext>
                </a:extLst>
              </a:tr>
              <a:tr h="495001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LinearRegression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None</a:t>
                      </a: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0.15</a:t>
                      </a: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106.59</a:t>
                      </a: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105.38</a:t>
                      </a: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1.449E+09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1.483E+09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7.886E+19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8.198E+19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8.881E+09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9.054E+09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472779"/>
                  </a:ext>
                </a:extLst>
              </a:tr>
              <a:tr h="4950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Standard</a:t>
                      </a: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0.15</a:t>
                      </a: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106.59</a:t>
                      </a: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105.38</a:t>
                      </a: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1.449E+09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1.483E+09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7.886E+19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8.198E+19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8.881E+09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9.054E+09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744399"/>
                  </a:ext>
                </a:extLst>
              </a:tr>
              <a:tr h="5174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MinMax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0.15</a:t>
                      </a: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106.59</a:t>
                      </a: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105.38</a:t>
                      </a:r>
                    </a:p>
                  </a:txBody>
                  <a:tcPr marL="8802" marR="8802" marT="88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1.449E+09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1.483E+09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7.886E+19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8.198E+19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8.881E+09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9.054E+09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0605"/>
                  </a:ext>
                </a:extLst>
              </a:tr>
              <a:tr h="5174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RandomForest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None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7.817E+07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2.118E+08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4.110E+17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2.672E+18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6.411E+08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1.635E+09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90888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733" y="1028032"/>
            <a:ext cx="4003699" cy="5176876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19BE9FD-F6EC-9F28-C9B7-0DD9A6A06F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822984"/>
              </p:ext>
            </p:extLst>
          </p:nvPr>
        </p:nvGraphicFramePr>
        <p:xfrm>
          <a:off x="7633976" y="784563"/>
          <a:ext cx="4036872" cy="85030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09218">
                  <a:extLst>
                    <a:ext uri="{9D8B030D-6E8A-4147-A177-3AD203B41FA5}">
                      <a16:colId xmlns:a16="http://schemas.microsoft.com/office/drawing/2014/main" val="536851128"/>
                    </a:ext>
                  </a:extLst>
                </a:gridCol>
                <a:gridCol w="1009218">
                  <a:extLst>
                    <a:ext uri="{9D8B030D-6E8A-4147-A177-3AD203B41FA5}">
                      <a16:colId xmlns:a16="http://schemas.microsoft.com/office/drawing/2014/main" val="1801559080"/>
                    </a:ext>
                  </a:extLst>
                </a:gridCol>
                <a:gridCol w="1009218">
                  <a:extLst>
                    <a:ext uri="{9D8B030D-6E8A-4147-A177-3AD203B41FA5}">
                      <a16:colId xmlns:a16="http://schemas.microsoft.com/office/drawing/2014/main" val="2651864438"/>
                    </a:ext>
                  </a:extLst>
                </a:gridCol>
                <a:gridCol w="1009218">
                  <a:extLst>
                    <a:ext uri="{9D8B030D-6E8A-4147-A177-3AD203B41FA5}">
                      <a16:colId xmlns:a16="http://schemas.microsoft.com/office/drawing/2014/main" val="4116927972"/>
                    </a:ext>
                  </a:extLst>
                </a:gridCol>
              </a:tblGrid>
              <a:tr h="4251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데이터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만개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컬럼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개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업종수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개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행정동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개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6365405"/>
                  </a:ext>
                </a:extLst>
              </a:tr>
              <a:tr h="4251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423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2814587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521152" y="846348"/>
            <a:ext cx="6031409" cy="462149"/>
            <a:chOff x="521152" y="846348"/>
            <a:chExt cx="6031409" cy="46214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A76EA09-EBC0-4CD9-CD2F-33A2E4DA2FB5}"/>
                </a:ext>
              </a:extLst>
            </p:cNvPr>
            <p:cNvSpPr txBox="1"/>
            <p:nvPr/>
          </p:nvSpPr>
          <p:spPr>
            <a:xfrm>
              <a:off x="1114906" y="846348"/>
              <a:ext cx="5437655" cy="363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kumimoji="1" lang="ko-KR" altLang="en-US" sz="2800" b="1" spc="5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itchFamily="2" charset="-127"/>
                  <a:ea typeface="KoPubDotum Bold" pitchFamily="2" charset="-127"/>
                </a:rPr>
                <a:t>머신러닝</a:t>
              </a:r>
              <a:endParaRPr kumimoji="1" lang="en-US" altLang="ko-KR" sz="28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endParaRPr>
            </a:p>
          </p:txBody>
        </p:sp>
        <p:cxnSp>
          <p:nvCxnSpPr>
            <p:cNvPr id="13" name="직선 연결선[R] 87">
              <a:extLst>
                <a:ext uri="{FF2B5EF4-FFF2-40B4-BE49-F238E27FC236}">
                  <a16:creationId xmlns:a16="http://schemas.microsoft.com/office/drawing/2014/main" id="{4CDA26C1-59D2-6CC2-1DA9-990A73AE2B5F}"/>
                </a:ext>
              </a:extLst>
            </p:cNvPr>
            <p:cNvCxnSpPr>
              <a:cxnSpLocks/>
            </p:cNvCxnSpPr>
            <p:nvPr/>
          </p:nvCxnSpPr>
          <p:spPr>
            <a:xfrm>
              <a:off x="625780" y="1308497"/>
              <a:ext cx="489126" cy="0"/>
            </a:xfrm>
            <a:prstGeom prst="line">
              <a:avLst/>
            </a:prstGeom>
            <a:ln w="76200">
              <a:solidFill>
                <a:srgbClr val="4356D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5ABFD9-E693-DC73-C690-3DCA0DAE3521}"/>
                </a:ext>
              </a:extLst>
            </p:cNvPr>
            <p:cNvSpPr txBox="1"/>
            <p:nvPr/>
          </p:nvSpPr>
          <p:spPr>
            <a:xfrm>
              <a:off x="521152" y="846348"/>
              <a:ext cx="667568" cy="364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1800"/>
                </a:lnSpc>
              </a:pPr>
              <a:r>
                <a:rPr kumimoji="1" lang="en-US" altLang="ko-KR" sz="2800" b="1" spc="50" dirty="0" smtClean="0">
                  <a:solidFill>
                    <a:srgbClr val="4356D9"/>
                  </a:solidFill>
                  <a:latin typeface="KoPubDotum Bold" pitchFamily="2" charset="-127"/>
                  <a:ea typeface="KoPubDotum Bold" pitchFamily="2" charset="-127"/>
                </a:rPr>
                <a:t>06</a:t>
              </a:r>
              <a:endParaRPr kumimoji="1" lang="en-US" altLang="ko-KR" sz="2800" b="1" spc="50" dirty="0">
                <a:solidFill>
                  <a:srgbClr val="4356D9"/>
                </a:solidFill>
                <a:latin typeface="KoPubDotum Bold" pitchFamily="2" charset="-127"/>
                <a:ea typeface="KoPubDotum Bold" pitchFamily="2" charset="-127"/>
              </a:endParaRPr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( </a:t>
            </a:r>
            <a:fld id="{BD7E264E-E326-4E99-B99F-5AF7C7828F4B}" type="slidenum">
              <a:rPr lang="ko-KR" altLang="en-US" smtClean="0"/>
              <a:pPr/>
              <a:t>26</a:t>
            </a:fld>
            <a:r>
              <a:rPr lang="ko-KR" altLang="en-US" smtClean="0"/>
              <a:t> </a:t>
            </a:r>
            <a:r>
              <a:rPr lang="en-US" altLang="ko-KR" smtClean="0"/>
              <a:t>/ 36 )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3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36000" y="2626600"/>
          <a:ext cx="11520000" cy="3599992"/>
        </p:xfrm>
        <a:graphic>
          <a:graphicData uri="http://schemas.openxmlformats.org/drawingml/2006/table">
            <a:tbl>
              <a:tblPr/>
              <a:tblGrid>
                <a:gridCol w="1178030">
                  <a:extLst>
                    <a:ext uri="{9D8B030D-6E8A-4147-A177-3AD203B41FA5}">
                      <a16:colId xmlns:a16="http://schemas.microsoft.com/office/drawing/2014/main" val="998531060"/>
                    </a:ext>
                  </a:extLst>
                </a:gridCol>
                <a:gridCol w="778748">
                  <a:extLst>
                    <a:ext uri="{9D8B030D-6E8A-4147-A177-3AD203B41FA5}">
                      <a16:colId xmlns:a16="http://schemas.microsoft.com/office/drawing/2014/main" val="3636919801"/>
                    </a:ext>
                  </a:extLst>
                </a:gridCol>
                <a:gridCol w="703883">
                  <a:extLst>
                    <a:ext uri="{9D8B030D-6E8A-4147-A177-3AD203B41FA5}">
                      <a16:colId xmlns:a16="http://schemas.microsoft.com/office/drawing/2014/main" val="2696517132"/>
                    </a:ext>
                  </a:extLst>
                </a:gridCol>
                <a:gridCol w="1500177">
                  <a:extLst>
                    <a:ext uri="{9D8B030D-6E8A-4147-A177-3AD203B41FA5}">
                      <a16:colId xmlns:a16="http://schemas.microsoft.com/office/drawing/2014/main" val="4200193814"/>
                    </a:ext>
                  </a:extLst>
                </a:gridCol>
                <a:gridCol w="1425311">
                  <a:extLst>
                    <a:ext uri="{9D8B030D-6E8A-4147-A177-3AD203B41FA5}">
                      <a16:colId xmlns:a16="http://schemas.microsoft.com/office/drawing/2014/main" val="2043724570"/>
                    </a:ext>
                  </a:extLst>
                </a:gridCol>
                <a:gridCol w="987464">
                  <a:extLst>
                    <a:ext uri="{9D8B030D-6E8A-4147-A177-3AD203B41FA5}">
                      <a16:colId xmlns:a16="http://schemas.microsoft.com/office/drawing/2014/main" val="3737392763"/>
                    </a:ext>
                  </a:extLst>
                </a:gridCol>
                <a:gridCol w="948895">
                  <a:extLst>
                    <a:ext uri="{9D8B030D-6E8A-4147-A177-3AD203B41FA5}">
                      <a16:colId xmlns:a16="http://schemas.microsoft.com/office/drawing/2014/main" val="2532980074"/>
                    </a:ext>
                  </a:extLst>
                </a:gridCol>
                <a:gridCol w="962508">
                  <a:extLst>
                    <a:ext uri="{9D8B030D-6E8A-4147-A177-3AD203B41FA5}">
                      <a16:colId xmlns:a16="http://schemas.microsoft.com/office/drawing/2014/main" val="702746532"/>
                    </a:ext>
                  </a:extLst>
                </a:gridCol>
                <a:gridCol w="948895">
                  <a:extLst>
                    <a:ext uri="{9D8B030D-6E8A-4147-A177-3AD203B41FA5}">
                      <a16:colId xmlns:a16="http://schemas.microsoft.com/office/drawing/2014/main" val="4240806175"/>
                    </a:ext>
                  </a:extLst>
                </a:gridCol>
                <a:gridCol w="1080477">
                  <a:extLst>
                    <a:ext uri="{9D8B030D-6E8A-4147-A177-3AD203B41FA5}">
                      <a16:colId xmlns:a16="http://schemas.microsoft.com/office/drawing/2014/main" val="2587697981"/>
                    </a:ext>
                  </a:extLst>
                </a:gridCol>
                <a:gridCol w="1005612">
                  <a:extLst>
                    <a:ext uri="{9D8B030D-6E8A-4147-A177-3AD203B41FA5}">
                      <a16:colId xmlns:a16="http://schemas.microsoft.com/office/drawing/2014/main" val="492431885"/>
                    </a:ext>
                  </a:extLst>
                </a:gridCol>
              </a:tblGrid>
              <a:tr h="327272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품목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Train R²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 R²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Train MAE Ratio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 MAE Ratio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Train MAE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 MAE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Train MSE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 MSE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Train RMSE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 RMSE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845761"/>
                  </a:ext>
                </a:extLst>
              </a:tr>
              <a:tr h="327272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가전제품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3.39E+08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3.53E+08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7.60E+17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6.06E+17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8.72E+08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7.78E+08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108050"/>
                  </a:ext>
                </a:extLst>
              </a:tr>
              <a:tr h="327272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안경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6.23E+07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6.08E+07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1.97E+16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1.62E+16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1.40E+08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1.27E+08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870422"/>
                  </a:ext>
                </a:extLst>
              </a:tr>
              <a:tr h="327272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일반의원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6.03E+08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6.08E+08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1.39E+18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1.32E+18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1.18E+09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1.15E+09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858591"/>
                  </a:ext>
                </a:extLst>
              </a:tr>
              <a:tr h="327272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일반의류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9.65E+08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9.98E+08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1.96E+19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1.55E+19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4.43E+09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3.94E+09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411568"/>
                  </a:ext>
                </a:extLst>
              </a:tr>
              <a:tr h="327272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육류판매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4.02E+08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3.30E+08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2.81E+18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6.87E+17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1.68E+09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8.29E+08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146073"/>
                  </a:ext>
                </a:extLst>
              </a:tr>
              <a:tr h="327272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완구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1.64E+08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1.27E+08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1.05E+17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4.28E+16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3.25E+08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2.07E+08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475196"/>
                  </a:ext>
                </a:extLst>
              </a:tr>
              <a:tr h="327272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조명용품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3.64E+08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2.91E+08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1.68E+18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8.75E+17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1.30E+09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9.35E+08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172051"/>
                  </a:ext>
                </a:extLst>
              </a:tr>
              <a:tr h="327272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수산물판매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3.19E+09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3.48E+09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1.27E+20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1.33E+20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1.13E+10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1.15E+10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059695"/>
                  </a:ext>
                </a:extLst>
              </a:tr>
              <a:tr h="327272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컴퓨터장비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2.39E+09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3.02E+09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5.77E+19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8.15E+19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7.59E+09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9.03E+09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870666"/>
                  </a:ext>
                </a:extLst>
              </a:tr>
              <a:tr h="327272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시계및귀금속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43.71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4.53E+08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4.93E+08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3.63E+18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3.51E+18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1.90E+09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1.87E+09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71418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678118"/>
              </p:ext>
            </p:extLst>
          </p:nvPr>
        </p:nvGraphicFramePr>
        <p:xfrm>
          <a:off x="6552561" y="726598"/>
          <a:ext cx="5437655" cy="85991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729503">
                  <a:extLst>
                    <a:ext uri="{9D8B030D-6E8A-4147-A177-3AD203B41FA5}">
                      <a16:colId xmlns:a16="http://schemas.microsoft.com/office/drawing/2014/main" val="536851128"/>
                    </a:ext>
                  </a:extLst>
                </a:gridCol>
                <a:gridCol w="914855">
                  <a:extLst>
                    <a:ext uri="{9D8B030D-6E8A-4147-A177-3AD203B41FA5}">
                      <a16:colId xmlns:a16="http://schemas.microsoft.com/office/drawing/2014/main" val="1801559080"/>
                    </a:ext>
                  </a:extLst>
                </a:gridCol>
                <a:gridCol w="1074469">
                  <a:extLst>
                    <a:ext uri="{9D8B030D-6E8A-4147-A177-3AD203B41FA5}">
                      <a16:colId xmlns:a16="http://schemas.microsoft.com/office/drawing/2014/main" val="2727011038"/>
                    </a:ext>
                  </a:extLst>
                </a:gridCol>
                <a:gridCol w="906276">
                  <a:extLst>
                    <a:ext uri="{9D8B030D-6E8A-4147-A177-3AD203B41FA5}">
                      <a16:colId xmlns:a16="http://schemas.microsoft.com/office/drawing/2014/main" val="3656747637"/>
                    </a:ext>
                  </a:extLst>
                </a:gridCol>
                <a:gridCol w="906276">
                  <a:extLst>
                    <a:ext uri="{9D8B030D-6E8A-4147-A177-3AD203B41FA5}">
                      <a16:colId xmlns:a16="http://schemas.microsoft.com/office/drawing/2014/main" val="1011241817"/>
                    </a:ext>
                  </a:extLst>
                </a:gridCol>
                <a:gridCol w="906276">
                  <a:extLst>
                    <a:ext uri="{9D8B030D-6E8A-4147-A177-3AD203B41FA5}">
                      <a16:colId xmlns:a16="http://schemas.microsoft.com/office/drawing/2014/main" val="3220361336"/>
                    </a:ext>
                  </a:extLst>
                </a:gridCol>
              </a:tblGrid>
              <a:tr h="4347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Model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Scaler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데이터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만개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컬럼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개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업종수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개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행정동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개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6365405"/>
                  </a:ext>
                </a:extLst>
              </a:tr>
              <a:tr h="4251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Linear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None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423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281458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B8AD403-422E-37E8-8CDC-F3BC211ABC10}"/>
              </a:ext>
            </a:extLst>
          </p:cNvPr>
          <p:cNvSpPr txBox="1"/>
          <p:nvPr/>
        </p:nvSpPr>
        <p:spPr>
          <a:xfrm>
            <a:off x="870343" y="1282890"/>
            <a:ext cx="9017000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■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Development Process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○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차 평가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개별업종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상위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21152" y="846348"/>
            <a:ext cx="6031409" cy="462149"/>
            <a:chOff x="521152" y="846348"/>
            <a:chExt cx="6031409" cy="46214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76EA09-EBC0-4CD9-CD2F-33A2E4DA2FB5}"/>
                </a:ext>
              </a:extLst>
            </p:cNvPr>
            <p:cNvSpPr txBox="1"/>
            <p:nvPr/>
          </p:nvSpPr>
          <p:spPr>
            <a:xfrm>
              <a:off x="1114906" y="846348"/>
              <a:ext cx="5437655" cy="363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kumimoji="1" lang="ko-KR" altLang="en-US" sz="2800" b="1" spc="5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itchFamily="2" charset="-127"/>
                  <a:ea typeface="KoPubDotum Bold" pitchFamily="2" charset="-127"/>
                </a:rPr>
                <a:t>머신러닝</a:t>
              </a:r>
              <a:endParaRPr kumimoji="1" lang="en-US" altLang="ko-KR" sz="28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endParaRPr>
            </a:p>
          </p:txBody>
        </p:sp>
        <p:cxnSp>
          <p:nvCxnSpPr>
            <p:cNvPr id="11" name="직선 연결선[R] 87">
              <a:extLst>
                <a:ext uri="{FF2B5EF4-FFF2-40B4-BE49-F238E27FC236}">
                  <a16:creationId xmlns:a16="http://schemas.microsoft.com/office/drawing/2014/main" id="{4CDA26C1-59D2-6CC2-1DA9-990A73AE2B5F}"/>
                </a:ext>
              </a:extLst>
            </p:cNvPr>
            <p:cNvCxnSpPr>
              <a:cxnSpLocks/>
            </p:cNvCxnSpPr>
            <p:nvPr/>
          </p:nvCxnSpPr>
          <p:spPr>
            <a:xfrm>
              <a:off x="625780" y="1308497"/>
              <a:ext cx="489126" cy="0"/>
            </a:xfrm>
            <a:prstGeom prst="line">
              <a:avLst/>
            </a:prstGeom>
            <a:ln w="76200">
              <a:solidFill>
                <a:srgbClr val="4356D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E5ABFD9-E693-DC73-C690-3DCA0DAE3521}"/>
                </a:ext>
              </a:extLst>
            </p:cNvPr>
            <p:cNvSpPr txBox="1"/>
            <p:nvPr/>
          </p:nvSpPr>
          <p:spPr>
            <a:xfrm>
              <a:off x="521152" y="846348"/>
              <a:ext cx="667568" cy="364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1800"/>
                </a:lnSpc>
              </a:pPr>
              <a:r>
                <a:rPr kumimoji="1" lang="en-US" altLang="ko-KR" sz="2800" b="1" spc="50" dirty="0" smtClean="0">
                  <a:solidFill>
                    <a:srgbClr val="4356D9"/>
                  </a:solidFill>
                  <a:latin typeface="KoPubDotum Bold" pitchFamily="2" charset="-127"/>
                  <a:ea typeface="KoPubDotum Bold" pitchFamily="2" charset="-127"/>
                </a:rPr>
                <a:t>06</a:t>
              </a:r>
              <a:endParaRPr kumimoji="1" lang="en-US" altLang="ko-KR" sz="2800" b="1" spc="50" dirty="0">
                <a:solidFill>
                  <a:srgbClr val="4356D9"/>
                </a:solidFill>
                <a:latin typeface="KoPubDotum Bold" pitchFamily="2" charset="-127"/>
                <a:ea typeface="KoPubDotum Bold" pitchFamily="2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( </a:t>
            </a:r>
            <a:fld id="{BD7E264E-E326-4E99-B99F-5AF7C7828F4B}" type="slidenum">
              <a:rPr lang="ko-KR" altLang="en-US" smtClean="0"/>
              <a:pPr/>
              <a:t>27</a:t>
            </a:fld>
            <a:r>
              <a:rPr lang="ko-KR" altLang="en-US" smtClean="0"/>
              <a:t> </a:t>
            </a:r>
            <a:r>
              <a:rPr lang="en-US" altLang="ko-KR" smtClean="0"/>
              <a:t>/ 36 )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761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65781" y="1286317"/>
            <a:ext cx="901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■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Development Process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○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차 평가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개별업종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하위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36000" y="2626600"/>
          <a:ext cx="11520000" cy="3600003"/>
        </p:xfrm>
        <a:graphic>
          <a:graphicData uri="http://schemas.openxmlformats.org/drawingml/2006/table">
            <a:tbl>
              <a:tblPr/>
              <a:tblGrid>
                <a:gridCol w="1178030">
                  <a:extLst>
                    <a:ext uri="{9D8B030D-6E8A-4147-A177-3AD203B41FA5}">
                      <a16:colId xmlns:a16="http://schemas.microsoft.com/office/drawing/2014/main" val="998531060"/>
                    </a:ext>
                  </a:extLst>
                </a:gridCol>
                <a:gridCol w="778748">
                  <a:extLst>
                    <a:ext uri="{9D8B030D-6E8A-4147-A177-3AD203B41FA5}">
                      <a16:colId xmlns:a16="http://schemas.microsoft.com/office/drawing/2014/main" val="3636919801"/>
                    </a:ext>
                  </a:extLst>
                </a:gridCol>
                <a:gridCol w="703883">
                  <a:extLst>
                    <a:ext uri="{9D8B030D-6E8A-4147-A177-3AD203B41FA5}">
                      <a16:colId xmlns:a16="http://schemas.microsoft.com/office/drawing/2014/main" val="2696517132"/>
                    </a:ext>
                  </a:extLst>
                </a:gridCol>
                <a:gridCol w="1500177">
                  <a:extLst>
                    <a:ext uri="{9D8B030D-6E8A-4147-A177-3AD203B41FA5}">
                      <a16:colId xmlns:a16="http://schemas.microsoft.com/office/drawing/2014/main" val="4200193814"/>
                    </a:ext>
                  </a:extLst>
                </a:gridCol>
                <a:gridCol w="1425311">
                  <a:extLst>
                    <a:ext uri="{9D8B030D-6E8A-4147-A177-3AD203B41FA5}">
                      <a16:colId xmlns:a16="http://schemas.microsoft.com/office/drawing/2014/main" val="2043724570"/>
                    </a:ext>
                  </a:extLst>
                </a:gridCol>
                <a:gridCol w="987464">
                  <a:extLst>
                    <a:ext uri="{9D8B030D-6E8A-4147-A177-3AD203B41FA5}">
                      <a16:colId xmlns:a16="http://schemas.microsoft.com/office/drawing/2014/main" val="3737392763"/>
                    </a:ext>
                  </a:extLst>
                </a:gridCol>
                <a:gridCol w="948895">
                  <a:extLst>
                    <a:ext uri="{9D8B030D-6E8A-4147-A177-3AD203B41FA5}">
                      <a16:colId xmlns:a16="http://schemas.microsoft.com/office/drawing/2014/main" val="2532980074"/>
                    </a:ext>
                  </a:extLst>
                </a:gridCol>
                <a:gridCol w="962508">
                  <a:extLst>
                    <a:ext uri="{9D8B030D-6E8A-4147-A177-3AD203B41FA5}">
                      <a16:colId xmlns:a16="http://schemas.microsoft.com/office/drawing/2014/main" val="702746532"/>
                    </a:ext>
                  </a:extLst>
                </a:gridCol>
                <a:gridCol w="948895">
                  <a:extLst>
                    <a:ext uri="{9D8B030D-6E8A-4147-A177-3AD203B41FA5}">
                      <a16:colId xmlns:a16="http://schemas.microsoft.com/office/drawing/2014/main" val="4240806175"/>
                    </a:ext>
                  </a:extLst>
                </a:gridCol>
                <a:gridCol w="1080477">
                  <a:extLst>
                    <a:ext uri="{9D8B030D-6E8A-4147-A177-3AD203B41FA5}">
                      <a16:colId xmlns:a16="http://schemas.microsoft.com/office/drawing/2014/main" val="2587697981"/>
                    </a:ext>
                  </a:extLst>
                </a:gridCol>
                <a:gridCol w="1005612">
                  <a:extLst>
                    <a:ext uri="{9D8B030D-6E8A-4147-A177-3AD203B41FA5}">
                      <a16:colId xmlns:a16="http://schemas.microsoft.com/office/drawing/2014/main" val="492431885"/>
                    </a:ext>
                  </a:extLst>
                </a:gridCol>
              </a:tblGrid>
              <a:tr h="32727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품목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Train R²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 R²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Train MAE Ratio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 MAE Ratio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Train MAE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 MAE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Train MSE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 MSE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Train RMSE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 RMSE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845761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미곡판매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-1.60E+09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1361415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2.49E+08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8.34E+12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4.93E+17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9.22E+27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7.02E+08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9.60E+13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108050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-6.10E+09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629453.3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7.33E+07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1.74E+12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2.34E+16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1.25E+27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1.53E+08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3.54E+13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870422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애완동물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-6.40E+09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508670.7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2.42E+07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5.20E+11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3.12E+15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1.72E+26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5.59E+07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1.31E+13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858591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운동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경기용품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-1.60E+09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401960.5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5.55E+08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7.00E+12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2.26E+18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3.83E+28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1.50E+09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1.96E+14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411568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-2.40E+09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195837.7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8.86E+07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7.07E+11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2.19E+16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3.95E+26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1.48E+08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1.99E+13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146073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-7.40E+06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28308.83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6.18E+07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5.29E+10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4.65E+16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3.85E+24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2.16E+08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1.96E+12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475196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치킨전문점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-1.10E+07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9486.7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6.74E+07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2.63E+10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1.25E+16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1.17E+24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1.12E+08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1.08E+12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172051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부동산중개업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7.15E+07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1.52E+08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2.31E+16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1.05E+17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1.52E+08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3.24E+08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059695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반찬가게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5.95E+08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1.12E+09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2.86E+18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9.02E+19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1.69E+09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9.50E+09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870666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신발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28.47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2.73E+08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3.29E+08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6.48E+17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3.28E+18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8.05E+08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1.81E+09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71418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2487248-0EF9-650A-23F7-14BAA2960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385483"/>
              </p:ext>
            </p:extLst>
          </p:nvPr>
        </p:nvGraphicFramePr>
        <p:xfrm>
          <a:off x="6552561" y="726598"/>
          <a:ext cx="5437655" cy="85991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729503">
                  <a:extLst>
                    <a:ext uri="{9D8B030D-6E8A-4147-A177-3AD203B41FA5}">
                      <a16:colId xmlns:a16="http://schemas.microsoft.com/office/drawing/2014/main" val="536851128"/>
                    </a:ext>
                  </a:extLst>
                </a:gridCol>
                <a:gridCol w="914855">
                  <a:extLst>
                    <a:ext uri="{9D8B030D-6E8A-4147-A177-3AD203B41FA5}">
                      <a16:colId xmlns:a16="http://schemas.microsoft.com/office/drawing/2014/main" val="1801559080"/>
                    </a:ext>
                  </a:extLst>
                </a:gridCol>
                <a:gridCol w="1074469">
                  <a:extLst>
                    <a:ext uri="{9D8B030D-6E8A-4147-A177-3AD203B41FA5}">
                      <a16:colId xmlns:a16="http://schemas.microsoft.com/office/drawing/2014/main" val="2727011038"/>
                    </a:ext>
                  </a:extLst>
                </a:gridCol>
                <a:gridCol w="906276">
                  <a:extLst>
                    <a:ext uri="{9D8B030D-6E8A-4147-A177-3AD203B41FA5}">
                      <a16:colId xmlns:a16="http://schemas.microsoft.com/office/drawing/2014/main" val="3656747637"/>
                    </a:ext>
                  </a:extLst>
                </a:gridCol>
                <a:gridCol w="906276">
                  <a:extLst>
                    <a:ext uri="{9D8B030D-6E8A-4147-A177-3AD203B41FA5}">
                      <a16:colId xmlns:a16="http://schemas.microsoft.com/office/drawing/2014/main" val="1011241817"/>
                    </a:ext>
                  </a:extLst>
                </a:gridCol>
                <a:gridCol w="906276">
                  <a:extLst>
                    <a:ext uri="{9D8B030D-6E8A-4147-A177-3AD203B41FA5}">
                      <a16:colId xmlns:a16="http://schemas.microsoft.com/office/drawing/2014/main" val="3220361336"/>
                    </a:ext>
                  </a:extLst>
                </a:gridCol>
              </a:tblGrid>
              <a:tr h="4347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Model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Scaler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데이터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만개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컬럼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개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업종수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개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행정동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개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6365405"/>
                  </a:ext>
                </a:extLst>
              </a:tr>
              <a:tr h="4251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Linear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None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423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2814587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521152" y="846348"/>
            <a:ext cx="6031409" cy="462149"/>
            <a:chOff x="521152" y="846348"/>
            <a:chExt cx="6031409" cy="46214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76EA09-EBC0-4CD9-CD2F-33A2E4DA2FB5}"/>
                </a:ext>
              </a:extLst>
            </p:cNvPr>
            <p:cNvSpPr txBox="1"/>
            <p:nvPr/>
          </p:nvSpPr>
          <p:spPr>
            <a:xfrm>
              <a:off x="1114906" y="846348"/>
              <a:ext cx="5437655" cy="363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kumimoji="1" lang="ko-KR" altLang="en-US" sz="2800" b="1" spc="5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itchFamily="2" charset="-127"/>
                  <a:ea typeface="KoPubDotum Bold" pitchFamily="2" charset="-127"/>
                </a:rPr>
                <a:t>머신러닝</a:t>
              </a:r>
              <a:endParaRPr kumimoji="1" lang="en-US" altLang="ko-KR" sz="28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endParaRPr>
            </a:p>
          </p:txBody>
        </p:sp>
        <p:cxnSp>
          <p:nvCxnSpPr>
            <p:cNvPr id="12" name="직선 연결선[R] 87">
              <a:extLst>
                <a:ext uri="{FF2B5EF4-FFF2-40B4-BE49-F238E27FC236}">
                  <a16:creationId xmlns:a16="http://schemas.microsoft.com/office/drawing/2014/main" id="{4CDA26C1-59D2-6CC2-1DA9-990A73AE2B5F}"/>
                </a:ext>
              </a:extLst>
            </p:cNvPr>
            <p:cNvCxnSpPr>
              <a:cxnSpLocks/>
            </p:cNvCxnSpPr>
            <p:nvPr/>
          </p:nvCxnSpPr>
          <p:spPr>
            <a:xfrm>
              <a:off x="625780" y="1308497"/>
              <a:ext cx="489126" cy="0"/>
            </a:xfrm>
            <a:prstGeom prst="line">
              <a:avLst/>
            </a:prstGeom>
            <a:ln w="76200">
              <a:solidFill>
                <a:srgbClr val="4356D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E5ABFD9-E693-DC73-C690-3DCA0DAE3521}"/>
                </a:ext>
              </a:extLst>
            </p:cNvPr>
            <p:cNvSpPr txBox="1"/>
            <p:nvPr/>
          </p:nvSpPr>
          <p:spPr>
            <a:xfrm>
              <a:off x="521152" y="846348"/>
              <a:ext cx="667568" cy="364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1800"/>
                </a:lnSpc>
              </a:pPr>
              <a:r>
                <a:rPr kumimoji="1" lang="en-US" altLang="ko-KR" sz="2800" b="1" spc="50" dirty="0" smtClean="0">
                  <a:solidFill>
                    <a:srgbClr val="4356D9"/>
                  </a:solidFill>
                  <a:latin typeface="KoPubDotum Bold" pitchFamily="2" charset="-127"/>
                  <a:ea typeface="KoPubDotum Bold" pitchFamily="2" charset="-127"/>
                </a:rPr>
                <a:t>06</a:t>
              </a:r>
              <a:endParaRPr kumimoji="1" lang="en-US" altLang="ko-KR" sz="2800" b="1" spc="50" dirty="0">
                <a:solidFill>
                  <a:srgbClr val="4356D9"/>
                </a:solidFill>
                <a:latin typeface="KoPubDotum Bold" pitchFamily="2" charset="-127"/>
                <a:ea typeface="KoPubDotum Bold" pitchFamily="2" charset="-127"/>
              </a:endParaRPr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( </a:t>
            </a:r>
            <a:fld id="{BD7E264E-E326-4E99-B99F-5AF7C7828F4B}" type="slidenum">
              <a:rPr lang="ko-KR" altLang="en-US" smtClean="0"/>
              <a:pPr/>
              <a:t>28</a:t>
            </a:fld>
            <a:r>
              <a:rPr lang="ko-KR" altLang="en-US" smtClean="0"/>
              <a:t> </a:t>
            </a:r>
            <a:r>
              <a:rPr lang="en-US" altLang="ko-KR" smtClean="0"/>
              <a:t>/ 36 )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599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89845" y="1274282"/>
            <a:ext cx="901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■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Development Process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○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차 평가 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전체업종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t="8938"/>
          <a:stretch/>
        </p:blipFill>
        <p:spPr>
          <a:xfrm>
            <a:off x="6097731" y="2934269"/>
            <a:ext cx="5743517" cy="331640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077448" y="4547965"/>
            <a:ext cx="4536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53.5</a:t>
            </a:r>
            <a:endParaRPr lang="ko-KR" alt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102359" y="4547965"/>
            <a:ext cx="618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54.06</a:t>
            </a:r>
            <a:endParaRPr lang="ko-KR" alt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708036" y="5708025"/>
            <a:ext cx="4536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5.41</a:t>
            </a:r>
            <a:endParaRPr lang="ko-KR" alt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760243" y="5516953"/>
            <a:ext cx="538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14.47</a:t>
            </a:r>
            <a:endParaRPr lang="ko-KR" alt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98322" y="2975212"/>
            <a:ext cx="5514966" cy="3342734"/>
            <a:chOff x="398322" y="2975212"/>
            <a:chExt cx="5514966" cy="334273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/>
            <a:srcRect t="7642"/>
            <a:stretch/>
          </p:blipFill>
          <p:spPr>
            <a:xfrm>
              <a:off x="398322" y="2975212"/>
              <a:ext cx="5514966" cy="334273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889954" y="4342688"/>
              <a:ext cx="4536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99%</a:t>
              </a:r>
              <a:endParaRPr lang="ko-KR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914865" y="4342688"/>
              <a:ext cx="4536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94%</a:t>
              </a:r>
              <a:endParaRPr lang="ko-KR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338084" y="5211646"/>
              <a:ext cx="4536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45%</a:t>
              </a:r>
              <a:endParaRPr lang="ko-KR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362995" y="5211646"/>
              <a:ext cx="4536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44%</a:t>
              </a:r>
              <a:endParaRPr lang="ko-KR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501254" y="5954246"/>
              <a:ext cx="1009934" cy="2964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tx1"/>
                  </a:solidFill>
                </a:rPr>
                <a:t>LR_Model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049681" y="5950181"/>
              <a:ext cx="1009934" cy="2964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tx1"/>
                  </a:solidFill>
                </a:rPr>
                <a:t>RF_Model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7301552" y="5963829"/>
            <a:ext cx="1009934" cy="2964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</a:rPr>
              <a:t>LR_Model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849979" y="5959764"/>
            <a:ext cx="1009934" cy="2964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</a:rPr>
              <a:t>RF_Model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B9AB66-0FB7-1FF9-A887-B6FB07F85361}"/>
              </a:ext>
            </a:extLst>
          </p:cNvPr>
          <p:cNvSpPr txBox="1"/>
          <p:nvPr/>
        </p:nvSpPr>
        <p:spPr>
          <a:xfrm>
            <a:off x="1567900" y="2542668"/>
            <a:ext cx="39666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모델별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Train/Test R²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성능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84CF29-46CE-DC17-121D-49EDE1F1EF49}"/>
              </a:ext>
            </a:extLst>
          </p:cNvPr>
          <p:cNvSpPr txBox="1"/>
          <p:nvPr/>
        </p:nvSpPr>
        <p:spPr>
          <a:xfrm>
            <a:off x="7301552" y="2542668"/>
            <a:ext cx="39666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모델별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Train/Test MAE Ratio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비교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DB9F946-BD65-AEBF-65F0-4AE77544DD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30223"/>
              </p:ext>
            </p:extLst>
          </p:nvPr>
        </p:nvGraphicFramePr>
        <p:xfrm>
          <a:off x="6552561" y="726598"/>
          <a:ext cx="4708152" cy="85991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14855">
                  <a:extLst>
                    <a:ext uri="{9D8B030D-6E8A-4147-A177-3AD203B41FA5}">
                      <a16:colId xmlns:a16="http://schemas.microsoft.com/office/drawing/2014/main" val="1801559080"/>
                    </a:ext>
                  </a:extLst>
                </a:gridCol>
                <a:gridCol w="1074469">
                  <a:extLst>
                    <a:ext uri="{9D8B030D-6E8A-4147-A177-3AD203B41FA5}">
                      <a16:colId xmlns:a16="http://schemas.microsoft.com/office/drawing/2014/main" val="2727011038"/>
                    </a:ext>
                  </a:extLst>
                </a:gridCol>
                <a:gridCol w="906276">
                  <a:extLst>
                    <a:ext uri="{9D8B030D-6E8A-4147-A177-3AD203B41FA5}">
                      <a16:colId xmlns:a16="http://schemas.microsoft.com/office/drawing/2014/main" val="3656747637"/>
                    </a:ext>
                  </a:extLst>
                </a:gridCol>
                <a:gridCol w="906276">
                  <a:extLst>
                    <a:ext uri="{9D8B030D-6E8A-4147-A177-3AD203B41FA5}">
                      <a16:colId xmlns:a16="http://schemas.microsoft.com/office/drawing/2014/main" val="1011241817"/>
                    </a:ext>
                  </a:extLst>
                </a:gridCol>
                <a:gridCol w="906276">
                  <a:extLst>
                    <a:ext uri="{9D8B030D-6E8A-4147-A177-3AD203B41FA5}">
                      <a16:colId xmlns:a16="http://schemas.microsoft.com/office/drawing/2014/main" val="3220361336"/>
                    </a:ext>
                  </a:extLst>
                </a:gridCol>
              </a:tblGrid>
              <a:tr h="4347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Scaler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데이터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만개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컬럼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개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업종수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개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행정동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개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6365405"/>
                  </a:ext>
                </a:extLst>
              </a:tr>
              <a:tr h="4251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S, M, N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423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2814587"/>
                  </a:ext>
                </a:extLst>
              </a:tr>
            </a:tbl>
          </a:graphicData>
        </a:graphic>
      </p:graphicFrame>
      <p:grpSp>
        <p:nvGrpSpPr>
          <p:cNvPr id="28" name="그룹 27"/>
          <p:cNvGrpSpPr/>
          <p:nvPr/>
        </p:nvGrpSpPr>
        <p:grpSpPr>
          <a:xfrm>
            <a:off x="521152" y="846348"/>
            <a:ext cx="6031409" cy="462149"/>
            <a:chOff x="521152" y="846348"/>
            <a:chExt cx="6031409" cy="46214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A76EA09-EBC0-4CD9-CD2F-33A2E4DA2FB5}"/>
                </a:ext>
              </a:extLst>
            </p:cNvPr>
            <p:cNvSpPr txBox="1"/>
            <p:nvPr/>
          </p:nvSpPr>
          <p:spPr>
            <a:xfrm>
              <a:off x="1114906" y="846348"/>
              <a:ext cx="5437655" cy="363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kumimoji="1" lang="ko-KR" altLang="en-US" sz="2800" b="1" spc="5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itchFamily="2" charset="-127"/>
                  <a:ea typeface="KoPubDotum Bold" pitchFamily="2" charset="-127"/>
                </a:rPr>
                <a:t>머신러닝</a:t>
              </a:r>
              <a:endParaRPr kumimoji="1" lang="en-US" altLang="ko-KR" sz="28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endParaRPr>
            </a:p>
          </p:txBody>
        </p:sp>
        <p:cxnSp>
          <p:nvCxnSpPr>
            <p:cNvPr id="30" name="직선 연결선[R] 87">
              <a:extLst>
                <a:ext uri="{FF2B5EF4-FFF2-40B4-BE49-F238E27FC236}">
                  <a16:creationId xmlns:a16="http://schemas.microsoft.com/office/drawing/2014/main" id="{4CDA26C1-59D2-6CC2-1DA9-990A73AE2B5F}"/>
                </a:ext>
              </a:extLst>
            </p:cNvPr>
            <p:cNvCxnSpPr>
              <a:cxnSpLocks/>
            </p:cNvCxnSpPr>
            <p:nvPr/>
          </p:nvCxnSpPr>
          <p:spPr>
            <a:xfrm>
              <a:off x="625780" y="1308497"/>
              <a:ext cx="489126" cy="0"/>
            </a:xfrm>
            <a:prstGeom prst="line">
              <a:avLst/>
            </a:prstGeom>
            <a:ln w="76200">
              <a:solidFill>
                <a:srgbClr val="4356D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E5ABFD9-E693-DC73-C690-3DCA0DAE3521}"/>
                </a:ext>
              </a:extLst>
            </p:cNvPr>
            <p:cNvSpPr txBox="1"/>
            <p:nvPr/>
          </p:nvSpPr>
          <p:spPr>
            <a:xfrm>
              <a:off x="521152" y="846348"/>
              <a:ext cx="667568" cy="364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1800"/>
                </a:lnSpc>
              </a:pPr>
              <a:r>
                <a:rPr kumimoji="1" lang="en-US" altLang="ko-KR" sz="2800" b="1" spc="50" dirty="0" smtClean="0">
                  <a:solidFill>
                    <a:srgbClr val="4356D9"/>
                  </a:solidFill>
                  <a:latin typeface="KoPubDotum Bold" pitchFamily="2" charset="-127"/>
                  <a:ea typeface="KoPubDotum Bold" pitchFamily="2" charset="-127"/>
                </a:rPr>
                <a:t>06</a:t>
              </a:r>
              <a:endParaRPr kumimoji="1" lang="en-US" altLang="ko-KR" sz="2800" b="1" spc="50" dirty="0">
                <a:solidFill>
                  <a:srgbClr val="4356D9"/>
                </a:solidFill>
                <a:latin typeface="KoPubDotum Bold" pitchFamily="2" charset="-127"/>
                <a:ea typeface="KoPubDotum Bold" pitchFamily="2" charset="-127"/>
              </a:endParaRPr>
            </a:p>
          </p:txBody>
        </p: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( </a:t>
            </a:r>
            <a:fld id="{BD7E264E-E326-4E99-B99F-5AF7C7828F4B}" type="slidenum">
              <a:rPr lang="ko-KR" altLang="en-US" smtClean="0"/>
              <a:pPr/>
              <a:t>29</a:t>
            </a:fld>
            <a:r>
              <a:rPr lang="ko-KR" altLang="en-US" smtClean="0"/>
              <a:t> </a:t>
            </a:r>
            <a:r>
              <a:rPr lang="en-US" altLang="ko-KR" smtClean="0"/>
              <a:t>/ 36 )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06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17B5E3A6-938E-4F40-A866-53C295664A39}"/>
              </a:ext>
            </a:extLst>
          </p:cNvPr>
          <p:cNvSpPr txBox="1"/>
          <p:nvPr/>
        </p:nvSpPr>
        <p:spPr>
          <a:xfrm>
            <a:off x="6598066" y="1567949"/>
            <a:ext cx="47980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rPr>
              <a:t>“</a:t>
            </a:r>
            <a:r>
              <a:rPr kumimoji="1" lang="ko-KR" altLang="en-US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rPr>
              <a:t> </a:t>
            </a:r>
            <a:r>
              <a:rPr kumimoji="1" lang="ko-KR" altLang="en-US" sz="2400" b="1" spc="50" dirty="0">
                <a:latin typeface="KoPubDotum Bold" pitchFamily="2" charset="-127"/>
                <a:ea typeface="KoPubDotum Bold" pitchFamily="2" charset="-127"/>
              </a:rPr>
              <a:t>작년</a:t>
            </a:r>
            <a:r>
              <a:rPr kumimoji="1" lang="ko-KR" altLang="en-US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rPr>
              <a:t> </a:t>
            </a:r>
            <a:r>
              <a:rPr kumimoji="1" lang="ko-KR" altLang="en-US" sz="2400" b="1" spc="50" dirty="0">
                <a:latin typeface="KoPubDotum Bold" pitchFamily="2" charset="-127"/>
                <a:ea typeface="KoPubDotum Bold" pitchFamily="2" charset="-127"/>
              </a:rPr>
              <a:t>폐업 사업자 비중 </a:t>
            </a:r>
            <a:r>
              <a:rPr kumimoji="1" lang="en-US" altLang="ko-KR" sz="2400" b="1" spc="50" dirty="0">
                <a:solidFill>
                  <a:srgbClr val="4356D9"/>
                </a:solidFill>
                <a:latin typeface="KoPubDotum Bold" pitchFamily="2" charset="-127"/>
                <a:ea typeface="KoPubDotum Bold" pitchFamily="2" charset="-127"/>
              </a:rPr>
              <a:t>9.9% </a:t>
            </a:r>
            <a:r>
              <a:rPr kumimoji="1" lang="ko-KR" altLang="en-US" sz="2400" b="1" spc="50" dirty="0">
                <a:latin typeface="KoPubDotum Bold" pitchFamily="2" charset="-127"/>
                <a:ea typeface="KoPubDotum Bold" pitchFamily="2" charset="-127"/>
              </a:rPr>
              <a:t>상승</a:t>
            </a:r>
            <a:r>
              <a:rPr kumimoji="1" lang="en-US" altLang="ko-KR" sz="2400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Light" pitchFamily="2" charset="-127"/>
              </a:rPr>
              <a:t>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BFD366-6048-8641-AB75-6246DF998FB0}"/>
              </a:ext>
            </a:extLst>
          </p:cNvPr>
          <p:cNvSpPr txBox="1"/>
          <p:nvPr/>
        </p:nvSpPr>
        <p:spPr>
          <a:xfrm>
            <a:off x="1114906" y="846348"/>
            <a:ext cx="54376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kumimoji="1" lang="ko-KR" altLang="en-US" sz="28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rPr>
              <a:t>프로젝트 개요 </a:t>
            </a:r>
            <a:r>
              <a:rPr kumimoji="1" lang="en-US" altLang="ko-KR" sz="28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rPr>
              <a:t>- </a:t>
            </a:r>
            <a:r>
              <a:rPr kumimoji="1" lang="ko-KR" altLang="en-US" sz="28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rPr>
              <a:t>주제 선정 배경</a:t>
            </a:r>
            <a:endParaRPr kumimoji="1" lang="en-US" altLang="ko-KR" sz="2800" b="1" spc="50" dirty="0">
              <a:solidFill>
                <a:schemeClr val="tx1">
                  <a:lumMod val="75000"/>
                  <a:lumOff val="25000"/>
                </a:schemeClr>
              </a:solidFill>
              <a:latin typeface="KoPubDotum Bold" pitchFamily="2" charset="-127"/>
              <a:ea typeface="KoPubDotum Bold" pitchFamily="2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3451CBBD-5D06-4B48-9574-9F80AE6FF2B0}"/>
              </a:ext>
            </a:extLst>
          </p:cNvPr>
          <p:cNvCxnSpPr>
            <a:cxnSpLocks/>
          </p:cNvCxnSpPr>
          <p:nvPr/>
        </p:nvCxnSpPr>
        <p:spPr>
          <a:xfrm flipH="1">
            <a:off x="1160274" y="1332055"/>
            <a:ext cx="102358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BAD608FF-CD8B-D249-A91D-ABF685D6EC09}"/>
              </a:ext>
            </a:extLst>
          </p:cNvPr>
          <p:cNvCxnSpPr>
            <a:cxnSpLocks/>
          </p:cNvCxnSpPr>
          <p:nvPr/>
        </p:nvCxnSpPr>
        <p:spPr>
          <a:xfrm>
            <a:off x="625780" y="1308497"/>
            <a:ext cx="489126" cy="0"/>
          </a:xfrm>
          <a:prstGeom prst="line">
            <a:avLst/>
          </a:prstGeom>
          <a:ln w="76200">
            <a:solidFill>
              <a:srgbClr val="4356D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DB2D197-D85C-004F-B2DD-3757F6C8A7FF}"/>
              </a:ext>
            </a:extLst>
          </p:cNvPr>
          <p:cNvSpPr txBox="1"/>
          <p:nvPr/>
        </p:nvSpPr>
        <p:spPr>
          <a:xfrm>
            <a:off x="521152" y="846348"/>
            <a:ext cx="6675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kumimoji="1" lang="en-US" altLang="ko-KR" sz="2800" b="1" spc="50" dirty="0">
                <a:solidFill>
                  <a:srgbClr val="4356D9"/>
                </a:solidFill>
                <a:latin typeface="KoPubDotum Bold" pitchFamily="2" charset="-127"/>
                <a:ea typeface="KoPubDotum Bold" pitchFamily="2" charset="-127"/>
              </a:rPr>
              <a:t>01</a:t>
            </a:r>
          </a:p>
        </p:txBody>
      </p:sp>
      <p:pic>
        <p:nvPicPr>
          <p:cNvPr id="5" name="그림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81" y="1569433"/>
            <a:ext cx="2737351" cy="3456151"/>
          </a:xfrm>
          <a:prstGeom prst="rect">
            <a:avLst/>
          </a:prstGeom>
        </p:spPr>
      </p:pic>
      <p:pic>
        <p:nvPicPr>
          <p:cNvPr id="6" name="그림 5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146" y="1569433"/>
            <a:ext cx="2922736" cy="345772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7B5E3A6-938E-4F40-A866-53C295664A39}"/>
              </a:ext>
            </a:extLst>
          </p:cNvPr>
          <p:cNvSpPr txBox="1"/>
          <p:nvPr/>
        </p:nvSpPr>
        <p:spPr>
          <a:xfrm>
            <a:off x="6598066" y="2240274"/>
            <a:ext cx="50707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rPr>
              <a:t>“</a:t>
            </a:r>
            <a:r>
              <a:rPr kumimoji="1" lang="ko-KR" altLang="en-US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rPr>
              <a:t> </a:t>
            </a:r>
            <a:r>
              <a:rPr kumimoji="1" lang="ko-KR" altLang="en-US" sz="2400" b="1" spc="50" dirty="0">
                <a:latin typeface="KoPubDotum Bold" pitchFamily="2" charset="-127"/>
                <a:ea typeface="KoPubDotum Bold" pitchFamily="2" charset="-127"/>
              </a:rPr>
              <a:t>소매업</a:t>
            </a:r>
            <a:r>
              <a:rPr kumimoji="1" lang="ko-KR" altLang="en-US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rPr>
              <a:t> </a:t>
            </a:r>
            <a:r>
              <a:rPr kumimoji="1" lang="ko-KR" altLang="en-US" sz="2400" b="1" spc="50" dirty="0">
                <a:latin typeface="KoPubDotum Bold" pitchFamily="2" charset="-127"/>
                <a:ea typeface="KoPubDotum Bold" pitchFamily="2" charset="-127"/>
              </a:rPr>
              <a:t>폐업 사업자 수 </a:t>
            </a:r>
            <a:r>
              <a:rPr kumimoji="1" lang="en-US" altLang="ko-KR" sz="2400" b="1" spc="50" dirty="0">
                <a:solidFill>
                  <a:srgbClr val="4356D9"/>
                </a:solidFill>
                <a:latin typeface="KoPubDotum Bold" pitchFamily="2" charset="-127"/>
                <a:ea typeface="KoPubDotum Bold" pitchFamily="2" charset="-127"/>
              </a:rPr>
              <a:t>29.0% </a:t>
            </a:r>
            <a:r>
              <a:rPr kumimoji="1" lang="ko-KR" altLang="en-US" sz="2400" b="1" spc="50" dirty="0">
                <a:latin typeface="KoPubDotum Bold" pitchFamily="2" charset="-127"/>
                <a:ea typeface="KoPubDotum Bold" pitchFamily="2" charset="-127"/>
              </a:rPr>
              <a:t>상승</a:t>
            </a:r>
            <a:r>
              <a:rPr kumimoji="1" lang="en-US" altLang="ko-KR" sz="2400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Light" pitchFamily="2" charset="-127"/>
              </a:rPr>
              <a:t>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B5E3A6-938E-4F40-A866-53C295664A39}"/>
              </a:ext>
            </a:extLst>
          </p:cNvPr>
          <p:cNvSpPr txBox="1"/>
          <p:nvPr/>
        </p:nvSpPr>
        <p:spPr>
          <a:xfrm>
            <a:off x="6598066" y="2912599"/>
            <a:ext cx="53289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rPr>
              <a:t>“</a:t>
            </a:r>
            <a:r>
              <a:rPr kumimoji="1" lang="ko-KR" altLang="en-US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rPr>
              <a:t> </a:t>
            </a:r>
            <a:r>
              <a:rPr kumimoji="1" lang="ko-KR" altLang="en-US" sz="2400" b="1" spc="50" dirty="0">
                <a:latin typeface="KoPubDotum Bold" pitchFamily="2" charset="-127"/>
                <a:ea typeface="KoPubDotum Bold" pitchFamily="2" charset="-127"/>
              </a:rPr>
              <a:t>서비스업 폐업 사업자 수 </a:t>
            </a:r>
            <a:r>
              <a:rPr kumimoji="1" lang="en-US" altLang="ko-KR" sz="2400" b="1" spc="50" dirty="0">
                <a:solidFill>
                  <a:srgbClr val="4356D9"/>
                </a:solidFill>
                <a:latin typeface="KoPubDotum Bold" pitchFamily="2" charset="-127"/>
                <a:ea typeface="KoPubDotum Bold" pitchFamily="2" charset="-127"/>
              </a:rPr>
              <a:t>17.7% </a:t>
            </a:r>
            <a:r>
              <a:rPr kumimoji="1" lang="ko-KR" altLang="en-US" sz="2400" b="1" spc="50" dirty="0">
                <a:latin typeface="KoPubDotum Bold" pitchFamily="2" charset="-127"/>
                <a:ea typeface="KoPubDotum Bold" pitchFamily="2" charset="-127"/>
              </a:rPr>
              <a:t>상승</a:t>
            </a:r>
            <a:r>
              <a:rPr kumimoji="1" lang="en-US" altLang="ko-KR" sz="2400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Light" pitchFamily="2" charset="-127"/>
              </a:rPr>
              <a:t>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B5E3A6-938E-4F40-A866-53C295664A39}"/>
              </a:ext>
            </a:extLst>
          </p:cNvPr>
          <p:cNvSpPr txBox="1"/>
          <p:nvPr/>
        </p:nvSpPr>
        <p:spPr>
          <a:xfrm>
            <a:off x="6598066" y="4257249"/>
            <a:ext cx="50707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rPr>
              <a:t>“</a:t>
            </a:r>
            <a:r>
              <a:rPr kumimoji="1" lang="ko-KR" altLang="en-US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rPr>
              <a:t> </a:t>
            </a:r>
            <a:r>
              <a:rPr kumimoji="1" lang="ko-KR" altLang="en-US" sz="2400" b="1" spc="50" dirty="0">
                <a:latin typeface="KoPubDotum Bold" pitchFamily="2" charset="-127"/>
                <a:ea typeface="KoPubDotum Bold" pitchFamily="2" charset="-127"/>
              </a:rPr>
              <a:t>자영업자 근무</a:t>
            </a:r>
            <a:r>
              <a:rPr kumimoji="1" lang="ko-KR" altLang="en-US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rPr>
              <a:t>자</a:t>
            </a:r>
            <a:r>
              <a:rPr kumimoji="1" lang="ko-KR" altLang="en-US" sz="2400" b="1" spc="50" dirty="0">
                <a:latin typeface="KoPubDotum Bold" pitchFamily="2" charset="-127"/>
                <a:ea typeface="KoPubDotum Bold" pitchFamily="2" charset="-127"/>
              </a:rPr>
              <a:t> </a:t>
            </a:r>
            <a:r>
              <a:rPr kumimoji="1" lang="en-US" altLang="ko-KR" sz="2400" b="1" spc="50" dirty="0">
                <a:solidFill>
                  <a:srgbClr val="4356D9"/>
                </a:solidFill>
                <a:latin typeface="KoPubDotum Bold" pitchFamily="2" charset="-127"/>
                <a:ea typeface="KoPubDotum Bold" pitchFamily="2" charset="-127"/>
              </a:rPr>
              <a:t>23.1% </a:t>
            </a:r>
            <a:r>
              <a:rPr kumimoji="1" lang="ko-KR" altLang="en-US" sz="2400" b="1" spc="50" dirty="0">
                <a:latin typeface="KoPubDotum Bold" pitchFamily="2" charset="-127"/>
                <a:ea typeface="KoPubDotum Bold" pitchFamily="2" charset="-127"/>
              </a:rPr>
              <a:t>상승</a:t>
            </a:r>
            <a:r>
              <a:rPr kumimoji="1" lang="en-US" altLang="ko-KR" sz="2400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Light" pitchFamily="2" charset="-127"/>
              </a:rPr>
              <a:t>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B5E3A6-938E-4F40-A866-53C295664A39}"/>
              </a:ext>
            </a:extLst>
          </p:cNvPr>
          <p:cNvSpPr txBox="1"/>
          <p:nvPr/>
        </p:nvSpPr>
        <p:spPr>
          <a:xfrm>
            <a:off x="6598066" y="3584924"/>
            <a:ext cx="50707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rPr>
              <a:t>“</a:t>
            </a:r>
            <a:r>
              <a:rPr kumimoji="1" lang="ko-KR" altLang="en-US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rPr>
              <a:t> </a:t>
            </a:r>
            <a:r>
              <a:rPr kumimoji="1" lang="ko-KR" altLang="en-US" sz="2400" b="1" spc="50" dirty="0">
                <a:latin typeface="KoPubDotum Bold" pitchFamily="2" charset="-127"/>
                <a:ea typeface="KoPubDotum Bold" pitchFamily="2" charset="-127"/>
              </a:rPr>
              <a:t>요식업</a:t>
            </a:r>
            <a:r>
              <a:rPr kumimoji="1" lang="ko-KR" altLang="en-US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rPr>
              <a:t> </a:t>
            </a:r>
            <a:r>
              <a:rPr kumimoji="1" lang="ko-KR" altLang="en-US" sz="2400" b="1" spc="50" dirty="0">
                <a:latin typeface="KoPubDotum Bold" pitchFamily="2" charset="-127"/>
                <a:ea typeface="KoPubDotum Bold" pitchFamily="2" charset="-127"/>
              </a:rPr>
              <a:t>폐업 사업자 수 </a:t>
            </a:r>
            <a:r>
              <a:rPr kumimoji="1" lang="en-US" altLang="ko-KR" sz="2400" b="1" spc="50" dirty="0">
                <a:solidFill>
                  <a:srgbClr val="4356D9"/>
                </a:solidFill>
                <a:latin typeface="KoPubDotum Bold" pitchFamily="2" charset="-127"/>
                <a:ea typeface="KoPubDotum Bold" pitchFamily="2" charset="-127"/>
              </a:rPr>
              <a:t>16.3% </a:t>
            </a:r>
            <a:r>
              <a:rPr kumimoji="1" lang="ko-KR" altLang="en-US" sz="2400" b="1" spc="50" dirty="0">
                <a:latin typeface="KoPubDotum Bold" pitchFamily="2" charset="-127"/>
                <a:ea typeface="KoPubDotum Bold" pitchFamily="2" charset="-127"/>
              </a:rPr>
              <a:t>상승</a:t>
            </a:r>
            <a:r>
              <a:rPr kumimoji="1" lang="en-US" altLang="ko-KR" sz="2400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Light" pitchFamily="2" charset="-127"/>
              </a:rPr>
              <a:t>”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( </a:t>
            </a:r>
            <a:fld id="{BD7E264E-E326-4E99-B99F-5AF7C7828F4B}" type="slidenum">
              <a:rPr lang="ko-KR" altLang="en-US" smtClean="0"/>
              <a:pPr/>
              <a:t>3</a:t>
            </a:fld>
            <a:r>
              <a:rPr lang="ko-KR" altLang="en-US" smtClean="0"/>
              <a:t> </a:t>
            </a:r>
            <a:r>
              <a:rPr lang="en-US" altLang="ko-KR" smtClean="0"/>
              <a:t>/ 36 )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944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761A8-53B4-D758-EFC6-6452D0A86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9F9362E-F0F2-6FB4-F391-653109468942}"/>
              </a:ext>
            </a:extLst>
          </p:cNvPr>
          <p:cNvSpPr txBox="1"/>
          <p:nvPr/>
        </p:nvSpPr>
        <p:spPr>
          <a:xfrm>
            <a:off x="889845" y="1274282"/>
            <a:ext cx="9017000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■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Development Process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○ </a:t>
            </a:r>
            <a:r>
              <a:rPr lang="en-US" altLang="ko-K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RandomForestRegressor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 </a:t>
            </a:r>
            <a:r>
              <a:rPr lang="en-US" altLang="ko-KR" dirty="0"/>
              <a:t>Feature Selection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0577F25-1718-943B-87AA-517000140B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655557"/>
              </p:ext>
            </p:extLst>
          </p:nvPr>
        </p:nvGraphicFramePr>
        <p:xfrm>
          <a:off x="2767263" y="2809756"/>
          <a:ext cx="9281261" cy="2957115"/>
        </p:xfrm>
        <a:graphic>
          <a:graphicData uri="http://schemas.openxmlformats.org/drawingml/2006/table">
            <a:tbl>
              <a:tblPr/>
              <a:tblGrid>
                <a:gridCol w="1299411">
                  <a:extLst>
                    <a:ext uri="{9D8B030D-6E8A-4147-A177-3AD203B41FA5}">
                      <a16:colId xmlns:a16="http://schemas.microsoft.com/office/drawing/2014/main" val="1573019283"/>
                    </a:ext>
                  </a:extLst>
                </a:gridCol>
                <a:gridCol w="637674">
                  <a:extLst>
                    <a:ext uri="{9D8B030D-6E8A-4147-A177-3AD203B41FA5}">
                      <a16:colId xmlns:a16="http://schemas.microsoft.com/office/drawing/2014/main" val="3636919801"/>
                    </a:ext>
                  </a:extLst>
                </a:gridCol>
                <a:gridCol w="637674">
                  <a:extLst>
                    <a:ext uri="{9D8B030D-6E8A-4147-A177-3AD203B41FA5}">
                      <a16:colId xmlns:a16="http://schemas.microsoft.com/office/drawing/2014/main" val="2696517132"/>
                    </a:ext>
                  </a:extLst>
                </a:gridCol>
                <a:gridCol w="1046747">
                  <a:extLst>
                    <a:ext uri="{9D8B030D-6E8A-4147-A177-3AD203B41FA5}">
                      <a16:colId xmlns:a16="http://schemas.microsoft.com/office/drawing/2014/main" val="4200193814"/>
                    </a:ext>
                  </a:extLst>
                </a:gridCol>
                <a:gridCol w="989853">
                  <a:extLst>
                    <a:ext uri="{9D8B030D-6E8A-4147-A177-3AD203B41FA5}">
                      <a16:colId xmlns:a16="http://schemas.microsoft.com/office/drawing/2014/main" val="2043724570"/>
                    </a:ext>
                  </a:extLst>
                </a:gridCol>
                <a:gridCol w="777128">
                  <a:extLst>
                    <a:ext uri="{9D8B030D-6E8A-4147-A177-3AD203B41FA5}">
                      <a16:colId xmlns:a16="http://schemas.microsoft.com/office/drawing/2014/main" val="3737392763"/>
                    </a:ext>
                  </a:extLst>
                </a:gridCol>
                <a:gridCol w="746774">
                  <a:extLst>
                    <a:ext uri="{9D8B030D-6E8A-4147-A177-3AD203B41FA5}">
                      <a16:colId xmlns:a16="http://schemas.microsoft.com/office/drawing/2014/main" val="2532980074"/>
                    </a:ext>
                  </a:extLst>
                </a:gridCol>
                <a:gridCol w="757488">
                  <a:extLst>
                    <a:ext uri="{9D8B030D-6E8A-4147-A177-3AD203B41FA5}">
                      <a16:colId xmlns:a16="http://schemas.microsoft.com/office/drawing/2014/main" val="702746532"/>
                    </a:ext>
                  </a:extLst>
                </a:gridCol>
                <a:gridCol w="746774">
                  <a:extLst>
                    <a:ext uri="{9D8B030D-6E8A-4147-A177-3AD203B41FA5}">
                      <a16:colId xmlns:a16="http://schemas.microsoft.com/office/drawing/2014/main" val="4240806175"/>
                    </a:ext>
                  </a:extLst>
                </a:gridCol>
                <a:gridCol w="850328">
                  <a:extLst>
                    <a:ext uri="{9D8B030D-6E8A-4147-A177-3AD203B41FA5}">
                      <a16:colId xmlns:a16="http://schemas.microsoft.com/office/drawing/2014/main" val="2587697981"/>
                    </a:ext>
                  </a:extLst>
                </a:gridCol>
                <a:gridCol w="791410">
                  <a:extLst>
                    <a:ext uri="{9D8B030D-6E8A-4147-A177-3AD203B41FA5}">
                      <a16:colId xmlns:a16="http://schemas.microsoft.com/office/drawing/2014/main" val="492431885"/>
                    </a:ext>
                  </a:extLst>
                </a:gridCol>
              </a:tblGrid>
              <a:tr h="4224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Del_Feature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train_r2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test_r2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train_mae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test_mae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train_mae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test_mae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train_mse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test_mse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train_rmse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test_rmse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845761"/>
                  </a:ext>
                </a:extLst>
              </a:tr>
              <a:tr h="4224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0.99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0.95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5.26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13.85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1.129E+07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2.902E+07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6.807E+14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3.912E+15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2.609E+07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6.255E+07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108050"/>
                  </a:ext>
                </a:extLst>
              </a:tr>
              <a:tr h="4224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단기외국인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0.99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0.95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5.13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13.46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1.102E+07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2.820E+07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6.696E+14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3.687E+15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2.588E+07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6.072E+07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870422"/>
                  </a:ext>
                </a:extLst>
              </a:tr>
              <a:tr h="4224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학생수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0.99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0.95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5.17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13.62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1.110E+07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2.852E+07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6.690E+14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3.826E+15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2.587E+07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6.186E+07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858591"/>
                  </a:ext>
                </a:extLst>
              </a:tr>
              <a:tr h="4224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단기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학생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0.99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0.95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5.04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13.18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1.081E+07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2.760E+07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6.654E+14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3.562E+15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2.580E+07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5.968E+07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411568"/>
                  </a:ext>
                </a:extLst>
              </a:tr>
              <a:tr h="4224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단기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학생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년분기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0.99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0.95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5.16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13.49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1.107E+07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2.825E+07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6.812E+14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3.671E+15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2.610E+07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6.059E+07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146073"/>
                  </a:ext>
                </a:extLst>
              </a:tr>
              <a:tr h="4224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단기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학생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0.99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0.95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5.00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13.14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1.073E+07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2.751E+07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6.613E+14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3.576E+15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2.572E+07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5.980E+07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475196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8C9EAC3-FDA6-3E94-069F-63D418BFA0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900975"/>
              </p:ext>
            </p:extLst>
          </p:nvPr>
        </p:nvGraphicFramePr>
        <p:xfrm>
          <a:off x="6552561" y="726598"/>
          <a:ext cx="4708152" cy="85991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14855">
                  <a:extLst>
                    <a:ext uri="{9D8B030D-6E8A-4147-A177-3AD203B41FA5}">
                      <a16:colId xmlns:a16="http://schemas.microsoft.com/office/drawing/2014/main" val="1801559080"/>
                    </a:ext>
                  </a:extLst>
                </a:gridCol>
                <a:gridCol w="1074469">
                  <a:extLst>
                    <a:ext uri="{9D8B030D-6E8A-4147-A177-3AD203B41FA5}">
                      <a16:colId xmlns:a16="http://schemas.microsoft.com/office/drawing/2014/main" val="2727011038"/>
                    </a:ext>
                  </a:extLst>
                </a:gridCol>
                <a:gridCol w="906276">
                  <a:extLst>
                    <a:ext uri="{9D8B030D-6E8A-4147-A177-3AD203B41FA5}">
                      <a16:colId xmlns:a16="http://schemas.microsoft.com/office/drawing/2014/main" val="3656747637"/>
                    </a:ext>
                  </a:extLst>
                </a:gridCol>
                <a:gridCol w="906276">
                  <a:extLst>
                    <a:ext uri="{9D8B030D-6E8A-4147-A177-3AD203B41FA5}">
                      <a16:colId xmlns:a16="http://schemas.microsoft.com/office/drawing/2014/main" val="1011241817"/>
                    </a:ext>
                  </a:extLst>
                </a:gridCol>
                <a:gridCol w="906276">
                  <a:extLst>
                    <a:ext uri="{9D8B030D-6E8A-4147-A177-3AD203B41FA5}">
                      <a16:colId xmlns:a16="http://schemas.microsoft.com/office/drawing/2014/main" val="3220361336"/>
                    </a:ext>
                  </a:extLst>
                </a:gridCol>
              </a:tblGrid>
              <a:tr h="4347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Scaler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데이터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만개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컬럼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개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업종수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개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행정동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개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6365405"/>
                  </a:ext>
                </a:extLst>
              </a:tr>
              <a:tr h="4251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S, M, N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423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2814587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E0B4F72A-AD61-04A8-C068-6A9812F3D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85" y="2775542"/>
            <a:ext cx="2376224" cy="2991329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521152" y="846348"/>
            <a:ext cx="6031409" cy="462149"/>
            <a:chOff x="521152" y="846348"/>
            <a:chExt cx="6031409" cy="46214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A76EA09-EBC0-4CD9-CD2F-33A2E4DA2FB5}"/>
                </a:ext>
              </a:extLst>
            </p:cNvPr>
            <p:cNvSpPr txBox="1"/>
            <p:nvPr/>
          </p:nvSpPr>
          <p:spPr>
            <a:xfrm>
              <a:off x="1114906" y="846348"/>
              <a:ext cx="5437655" cy="363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kumimoji="1" lang="ko-KR" altLang="en-US" sz="2800" b="1" spc="5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itchFamily="2" charset="-127"/>
                  <a:ea typeface="KoPubDotum Bold" pitchFamily="2" charset="-127"/>
                </a:rPr>
                <a:t>머신러닝</a:t>
              </a:r>
              <a:endParaRPr kumimoji="1" lang="en-US" altLang="ko-KR" sz="28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endParaRPr>
            </a:p>
          </p:txBody>
        </p:sp>
        <p:cxnSp>
          <p:nvCxnSpPr>
            <p:cNvPr id="13" name="직선 연결선[R] 87">
              <a:extLst>
                <a:ext uri="{FF2B5EF4-FFF2-40B4-BE49-F238E27FC236}">
                  <a16:creationId xmlns:a16="http://schemas.microsoft.com/office/drawing/2014/main" id="{4CDA26C1-59D2-6CC2-1DA9-990A73AE2B5F}"/>
                </a:ext>
              </a:extLst>
            </p:cNvPr>
            <p:cNvCxnSpPr>
              <a:cxnSpLocks/>
            </p:cNvCxnSpPr>
            <p:nvPr/>
          </p:nvCxnSpPr>
          <p:spPr>
            <a:xfrm>
              <a:off x="625780" y="1308497"/>
              <a:ext cx="489126" cy="0"/>
            </a:xfrm>
            <a:prstGeom prst="line">
              <a:avLst/>
            </a:prstGeom>
            <a:ln w="76200">
              <a:solidFill>
                <a:srgbClr val="4356D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5ABFD9-E693-DC73-C690-3DCA0DAE3521}"/>
                </a:ext>
              </a:extLst>
            </p:cNvPr>
            <p:cNvSpPr txBox="1"/>
            <p:nvPr/>
          </p:nvSpPr>
          <p:spPr>
            <a:xfrm>
              <a:off x="521152" y="846348"/>
              <a:ext cx="667568" cy="364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1800"/>
                </a:lnSpc>
              </a:pPr>
              <a:r>
                <a:rPr kumimoji="1" lang="en-US" altLang="ko-KR" sz="2800" b="1" spc="50" dirty="0" smtClean="0">
                  <a:solidFill>
                    <a:srgbClr val="4356D9"/>
                  </a:solidFill>
                  <a:latin typeface="KoPubDotum Bold" pitchFamily="2" charset="-127"/>
                  <a:ea typeface="KoPubDotum Bold" pitchFamily="2" charset="-127"/>
                </a:rPr>
                <a:t>06</a:t>
              </a:r>
              <a:endParaRPr kumimoji="1" lang="en-US" altLang="ko-KR" sz="2800" b="1" spc="50" dirty="0">
                <a:solidFill>
                  <a:srgbClr val="4356D9"/>
                </a:solidFill>
                <a:latin typeface="KoPubDotum Bold" pitchFamily="2" charset="-127"/>
                <a:ea typeface="KoPubDotum Bold" pitchFamily="2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( </a:t>
            </a:r>
            <a:fld id="{BD7E264E-E326-4E99-B99F-5AF7C7828F4B}" type="slidenum">
              <a:rPr lang="ko-KR" altLang="en-US" smtClean="0"/>
              <a:pPr/>
              <a:t>30</a:t>
            </a:fld>
            <a:r>
              <a:rPr lang="ko-KR" altLang="en-US" smtClean="0"/>
              <a:t> </a:t>
            </a:r>
            <a:r>
              <a:rPr lang="en-US" altLang="ko-KR" smtClean="0"/>
              <a:t>/ 36 )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644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B9626-54C6-5448-0571-54E4AC962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다채로움, 도표이(가) 표시된 사진&#10;&#10;자동 생성된 설명">
            <a:extLst>
              <a:ext uri="{FF2B5EF4-FFF2-40B4-BE49-F238E27FC236}">
                <a16:creationId xmlns:a16="http://schemas.microsoft.com/office/drawing/2014/main" id="{97BC457E-4CC1-999A-C313-ABA59660D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52" y="1503158"/>
            <a:ext cx="5025406" cy="4442384"/>
          </a:xfrm>
          <a:prstGeom prst="rect">
            <a:avLst/>
          </a:prstGeom>
        </p:spPr>
      </p:pic>
      <p:pic>
        <p:nvPicPr>
          <p:cNvPr id="6" name="그림 5" descr="텍스트, 스크린샷, 다채로움, 도표이(가) 표시된 사진&#10;&#10;자동 생성된 설명">
            <a:extLst>
              <a:ext uri="{FF2B5EF4-FFF2-40B4-BE49-F238E27FC236}">
                <a16:creationId xmlns:a16="http://schemas.microsoft.com/office/drawing/2014/main" id="{4D6069BB-4F7C-3323-CBF0-175C31C54B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710" y="1503158"/>
            <a:ext cx="5082442" cy="4442384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521152" y="846348"/>
            <a:ext cx="6031409" cy="462149"/>
            <a:chOff x="521152" y="846348"/>
            <a:chExt cx="6031409" cy="46214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76EA09-EBC0-4CD9-CD2F-33A2E4DA2FB5}"/>
                </a:ext>
              </a:extLst>
            </p:cNvPr>
            <p:cNvSpPr txBox="1"/>
            <p:nvPr/>
          </p:nvSpPr>
          <p:spPr>
            <a:xfrm>
              <a:off x="1114906" y="846348"/>
              <a:ext cx="5437655" cy="363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kumimoji="1" lang="ko-KR" altLang="en-US" sz="2800" b="1" spc="5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itchFamily="2" charset="-127"/>
                  <a:ea typeface="KoPubDotum Bold" pitchFamily="2" charset="-127"/>
                </a:rPr>
                <a:t>머신러닝</a:t>
              </a:r>
              <a:endParaRPr kumimoji="1" lang="en-US" altLang="ko-KR" sz="28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endParaRPr>
            </a:p>
          </p:txBody>
        </p:sp>
        <p:cxnSp>
          <p:nvCxnSpPr>
            <p:cNvPr id="10" name="직선 연결선[R] 87">
              <a:extLst>
                <a:ext uri="{FF2B5EF4-FFF2-40B4-BE49-F238E27FC236}">
                  <a16:creationId xmlns:a16="http://schemas.microsoft.com/office/drawing/2014/main" id="{4CDA26C1-59D2-6CC2-1DA9-990A73AE2B5F}"/>
                </a:ext>
              </a:extLst>
            </p:cNvPr>
            <p:cNvCxnSpPr>
              <a:cxnSpLocks/>
            </p:cNvCxnSpPr>
            <p:nvPr/>
          </p:nvCxnSpPr>
          <p:spPr>
            <a:xfrm>
              <a:off x="625780" y="1308497"/>
              <a:ext cx="489126" cy="0"/>
            </a:xfrm>
            <a:prstGeom prst="line">
              <a:avLst/>
            </a:prstGeom>
            <a:ln w="76200">
              <a:solidFill>
                <a:srgbClr val="4356D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5ABFD9-E693-DC73-C690-3DCA0DAE3521}"/>
                </a:ext>
              </a:extLst>
            </p:cNvPr>
            <p:cNvSpPr txBox="1"/>
            <p:nvPr/>
          </p:nvSpPr>
          <p:spPr>
            <a:xfrm>
              <a:off x="521152" y="846348"/>
              <a:ext cx="667568" cy="364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1800"/>
                </a:lnSpc>
              </a:pPr>
              <a:r>
                <a:rPr kumimoji="1" lang="en-US" altLang="ko-KR" sz="2800" b="1" spc="50" dirty="0" smtClean="0">
                  <a:solidFill>
                    <a:srgbClr val="4356D9"/>
                  </a:solidFill>
                  <a:latin typeface="KoPubDotum Bold" pitchFamily="2" charset="-127"/>
                  <a:ea typeface="KoPubDotum Bold" pitchFamily="2" charset="-127"/>
                </a:rPr>
                <a:t>06</a:t>
              </a:r>
              <a:endParaRPr kumimoji="1" lang="en-US" altLang="ko-KR" sz="2800" b="1" spc="50" dirty="0">
                <a:solidFill>
                  <a:srgbClr val="4356D9"/>
                </a:solidFill>
                <a:latin typeface="KoPubDotum Bold" pitchFamily="2" charset="-127"/>
                <a:ea typeface="KoPubDotum Bold" pitchFamily="2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( </a:t>
            </a:r>
            <a:fld id="{BD7E264E-E326-4E99-B99F-5AF7C7828F4B}" type="slidenum">
              <a:rPr lang="ko-KR" altLang="en-US" smtClean="0"/>
              <a:pPr/>
              <a:t>31</a:t>
            </a:fld>
            <a:r>
              <a:rPr lang="ko-KR" altLang="en-US" smtClean="0"/>
              <a:t> </a:t>
            </a:r>
            <a:r>
              <a:rPr lang="en-US" altLang="ko-KR" smtClean="0"/>
              <a:t>/ 36 )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90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C4EBB-49F0-2964-6BA3-14442E730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6D4BB1B-B902-D039-826F-F004E461CD9C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10753" y="4458033"/>
            <a:ext cx="5040000" cy="180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3EF6C76-F1B3-E470-E7AF-538A06907E59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552561" y="2579798"/>
            <a:ext cx="5040000" cy="180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73121BB-877B-CC7C-A098-F3A1725F1D54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89845" y="2561604"/>
            <a:ext cx="5040000" cy="180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C1F8EC9-BCB0-F03D-408B-45F220AAD1EC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552561" y="4468075"/>
            <a:ext cx="5040000" cy="180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16CA0AC-DFE1-0994-640C-FAD5653F04F4}"/>
              </a:ext>
            </a:extLst>
          </p:cNvPr>
          <p:cNvSpPr txBox="1"/>
          <p:nvPr/>
        </p:nvSpPr>
        <p:spPr>
          <a:xfrm>
            <a:off x="889845" y="1274282"/>
            <a:ext cx="9017000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■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Development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○ </a:t>
            </a:r>
            <a:r>
              <a:rPr lang="en-US" altLang="ko-K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RandomForestRegressor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21152" y="846348"/>
            <a:ext cx="6031409" cy="462149"/>
            <a:chOff x="521152" y="846348"/>
            <a:chExt cx="6031409" cy="46214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76EA09-EBC0-4CD9-CD2F-33A2E4DA2FB5}"/>
                </a:ext>
              </a:extLst>
            </p:cNvPr>
            <p:cNvSpPr txBox="1"/>
            <p:nvPr/>
          </p:nvSpPr>
          <p:spPr>
            <a:xfrm>
              <a:off x="1114906" y="846348"/>
              <a:ext cx="5437655" cy="363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kumimoji="1" lang="ko-KR" altLang="en-US" sz="2800" b="1" spc="5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Dotum Bold" pitchFamily="2" charset="-127"/>
                  <a:ea typeface="KoPubDotum Bold" pitchFamily="2" charset="-127"/>
                </a:rPr>
                <a:t>머신러닝</a:t>
              </a:r>
              <a:endParaRPr kumimoji="1" lang="en-US" altLang="ko-KR" sz="28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endParaRPr>
            </a:p>
          </p:txBody>
        </p:sp>
        <p:cxnSp>
          <p:nvCxnSpPr>
            <p:cNvPr id="17" name="직선 연결선[R] 87">
              <a:extLst>
                <a:ext uri="{FF2B5EF4-FFF2-40B4-BE49-F238E27FC236}">
                  <a16:creationId xmlns:a16="http://schemas.microsoft.com/office/drawing/2014/main" id="{4CDA26C1-59D2-6CC2-1DA9-990A73AE2B5F}"/>
                </a:ext>
              </a:extLst>
            </p:cNvPr>
            <p:cNvCxnSpPr>
              <a:cxnSpLocks/>
            </p:cNvCxnSpPr>
            <p:nvPr/>
          </p:nvCxnSpPr>
          <p:spPr>
            <a:xfrm>
              <a:off x="625780" y="1308497"/>
              <a:ext cx="489126" cy="0"/>
            </a:xfrm>
            <a:prstGeom prst="line">
              <a:avLst/>
            </a:prstGeom>
            <a:ln w="76200">
              <a:solidFill>
                <a:srgbClr val="4356D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5ABFD9-E693-DC73-C690-3DCA0DAE3521}"/>
                </a:ext>
              </a:extLst>
            </p:cNvPr>
            <p:cNvSpPr txBox="1"/>
            <p:nvPr/>
          </p:nvSpPr>
          <p:spPr>
            <a:xfrm>
              <a:off x="521152" y="846348"/>
              <a:ext cx="667568" cy="364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1800"/>
                </a:lnSpc>
              </a:pPr>
              <a:r>
                <a:rPr kumimoji="1" lang="en-US" altLang="ko-KR" sz="2800" b="1" spc="50" dirty="0" smtClean="0">
                  <a:solidFill>
                    <a:srgbClr val="4356D9"/>
                  </a:solidFill>
                  <a:latin typeface="KoPubDotum Bold" pitchFamily="2" charset="-127"/>
                  <a:ea typeface="KoPubDotum Bold" pitchFamily="2" charset="-127"/>
                </a:rPr>
                <a:t>06</a:t>
              </a:r>
              <a:endParaRPr kumimoji="1" lang="en-US" altLang="ko-KR" sz="2800" b="1" spc="50" dirty="0">
                <a:solidFill>
                  <a:srgbClr val="4356D9"/>
                </a:solidFill>
                <a:latin typeface="KoPubDotum Bold" pitchFamily="2" charset="-127"/>
                <a:ea typeface="KoPubDotum Bold" pitchFamily="2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( </a:t>
            </a:r>
            <a:fld id="{BD7E264E-E326-4E99-B99F-5AF7C7828F4B}" type="slidenum">
              <a:rPr lang="ko-KR" altLang="en-US" smtClean="0"/>
              <a:pPr/>
              <a:t>32</a:t>
            </a:fld>
            <a:r>
              <a:rPr lang="ko-KR" altLang="en-US" smtClean="0"/>
              <a:t> </a:t>
            </a:r>
            <a:r>
              <a:rPr lang="en-US" altLang="ko-KR" smtClean="0"/>
              <a:t>/ 36 )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675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CAA96-822E-42E6-BF2F-C5C31895C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27AF64E9-24B9-60E5-ED9B-BF16E50167AF}"/>
              </a:ext>
            </a:extLst>
          </p:cNvPr>
          <p:cNvSpPr txBox="1"/>
          <p:nvPr/>
        </p:nvSpPr>
        <p:spPr>
          <a:xfrm>
            <a:off x="4050688" y="2269028"/>
            <a:ext cx="366155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>
              <a:lnSpc>
                <a:spcPct val="150000"/>
              </a:lnSpc>
            </a:pPr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부록</a:t>
            </a:r>
            <a:endParaRPr lang="en" altLang="ko-Kore-KR" sz="5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Dotum Medium" pitchFamily="2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746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림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8" y="85725"/>
            <a:ext cx="11994185" cy="638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22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52D0BDE-E63F-1AB6-7ECE-4B05966A8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99"/>
            <a:ext cx="12192000" cy="614597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( </a:t>
            </a:r>
            <a:fld id="{BD7E264E-E326-4E99-B99F-5AF7C7828F4B}" type="slidenum">
              <a:rPr lang="ko-KR" altLang="en-US" smtClean="0"/>
              <a:pPr/>
              <a:t>35</a:t>
            </a:fld>
            <a:r>
              <a:rPr lang="ko-KR" altLang="en-US" smtClean="0"/>
              <a:t> </a:t>
            </a:r>
            <a:r>
              <a:rPr lang="en-US" altLang="ko-KR" smtClean="0"/>
              <a:t>/ 36 )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752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4A051C6-CDE0-1949-8BBC-C6D5E07A24FC}"/>
              </a:ext>
            </a:extLst>
          </p:cNvPr>
          <p:cNvSpPr txBox="1"/>
          <p:nvPr/>
        </p:nvSpPr>
        <p:spPr>
          <a:xfrm>
            <a:off x="3215729" y="1764407"/>
            <a:ext cx="5760846" cy="23103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fontAlgn="t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200" b="1" kern="12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감사합니다</a:t>
            </a:r>
            <a:r>
              <a:rPr lang="en-US" altLang="ko-KR" sz="5200" b="1" kern="12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.</a:t>
            </a:r>
            <a:endParaRPr lang="en-US" altLang="ko-Kore-KR" sz="5200" kern="120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3001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17B5E3A6-938E-4F40-A866-53C295664A39}"/>
              </a:ext>
            </a:extLst>
          </p:cNvPr>
          <p:cNvSpPr txBox="1"/>
          <p:nvPr/>
        </p:nvSpPr>
        <p:spPr>
          <a:xfrm>
            <a:off x="625780" y="1587964"/>
            <a:ext cx="1072802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ko-KR" sz="2400" b="1" spc="50" dirty="0">
              <a:latin typeface="KoPubDotum Light" pitchFamily="2" charset="-127"/>
              <a:ea typeface="KoPubDotum Light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400" b="1" spc="50" dirty="0">
                <a:latin typeface="KoPubDotum Light" pitchFamily="2" charset="-127"/>
                <a:ea typeface="KoPubDotum Light" pitchFamily="2" charset="-127"/>
              </a:rPr>
              <a:t>서울특별시 내 행정동 별 매출액 데이터 사용</a:t>
            </a:r>
            <a:endParaRPr kumimoji="1" lang="en-US" altLang="ko-KR" sz="2400" b="1" spc="50" dirty="0">
              <a:latin typeface="KoPubDotum Light" pitchFamily="2" charset="-127"/>
              <a:ea typeface="KoPubDotum Light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ko-KR" sz="2400" b="1" spc="50" dirty="0">
              <a:latin typeface="KoPubDotum Light" pitchFamily="2" charset="-127"/>
              <a:ea typeface="KoPubDotum Light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400" b="1" spc="50" dirty="0">
                <a:latin typeface="KoPubDotum Light" pitchFamily="2" charset="-127"/>
                <a:ea typeface="KoPubDotum Light" pitchFamily="2" charset="-127"/>
              </a:rPr>
              <a:t>행정동 별 매출액에 영향을 끼치는 데이터 수집</a:t>
            </a:r>
            <a:endParaRPr kumimoji="1" lang="en-US" altLang="ko-KR" sz="2400" b="1" spc="50" dirty="0">
              <a:latin typeface="KoPubDotum Light" pitchFamily="2" charset="-127"/>
              <a:ea typeface="KoPubDotum Light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ko-KR" sz="2400" b="1" spc="50" dirty="0">
              <a:latin typeface="KoPubDotum Light" pitchFamily="2" charset="-127"/>
              <a:ea typeface="KoPubDotum Light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400" b="1" spc="50" dirty="0">
                <a:latin typeface="KoPubDotum Light" pitchFamily="2" charset="-127"/>
                <a:ea typeface="KoPubDotum Light" pitchFamily="2" charset="-127"/>
              </a:rPr>
              <a:t>수집된 정보는 전처리 후 파일로 적재</a:t>
            </a:r>
            <a:endParaRPr kumimoji="1" lang="en-US" altLang="ko-KR" sz="2400" b="1" spc="50" dirty="0">
              <a:latin typeface="KoPubDotum Light" pitchFamily="2" charset="-127"/>
              <a:ea typeface="KoPubDotum Light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ko-KR" sz="2400" b="1" spc="50" dirty="0">
              <a:latin typeface="KoPubDotum Light" pitchFamily="2" charset="-127"/>
              <a:ea typeface="KoPubDotum Light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400" b="1" spc="50" dirty="0">
                <a:latin typeface="KoPubDotum Light" pitchFamily="2" charset="-127"/>
                <a:ea typeface="KoPubDotum Light" pitchFamily="2" charset="-127"/>
              </a:rPr>
              <a:t>분석이 가능하도록 </a:t>
            </a:r>
            <a:r>
              <a:rPr kumimoji="1" lang="ko-KR" altLang="en-US" sz="2400" b="1" spc="50" dirty="0" err="1">
                <a:latin typeface="KoPubDotum Light" pitchFamily="2" charset="-127"/>
                <a:ea typeface="KoPubDotum Light" pitchFamily="2" charset="-127"/>
              </a:rPr>
              <a:t>결측치와</a:t>
            </a:r>
            <a:r>
              <a:rPr kumimoji="1" lang="ko-KR" altLang="en-US" sz="2400" b="1" spc="50" dirty="0">
                <a:latin typeface="KoPubDotum Light" pitchFamily="2" charset="-127"/>
                <a:ea typeface="KoPubDotum Light" pitchFamily="2" charset="-127"/>
              </a:rPr>
              <a:t> 이상치 데이터 처리</a:t>
            </a:r>
            <a:endParaRPr kumimoji="1" lang="en-US" altLang="ko-KR" sz="2400" b="1" spc="50" dirty="0">
              <a:latin typeface="KoPubDotum Light" pitchFamily="2" charset="-127"/>
              <a:ea typeface="KoPubDotum Light" pitchFamily="2" charset="-127"/>
            </a:endParaRPr>
          </a:p>
          <a:p>
            <a:endParaRPr kumimoji="1" lang="en-US" altLang="ko-KR" sz="2400" b="1" spc="50" dirty="0">
              <a:latin typeface="KoPubDotum Light" pitchFamily="2" charset="-127"/>
              <a:ea typeface="KoPubDotum Light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400" b="1" spc="50" dirty="0">
                <a:latin typeface="KoPubDotum Light" pitchFamily="2" charset="-127"/>
                <a:ea typeface="KoPubDotum Light" pitchFamily="2" charset="-127"/>
              </a:rPr>
              <a:t>분석의 완성도를 높일 수 있는 다양한 전처리 기법을 적용해서 모델 정제</a:t>
            </a:r>
            <a:endParaRPr kumimoji="1" lang="en-US" altLang="ko-KR" sz="2400" b="1" spc="50" dirty="0">
              <a:latin typeface="KoPubDotum Light" pitchFamily="2" charset="-127"/>
              <a:ea typeface="KoPubDotum Light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ko-KR" sz="2400" b="1" spc="50" dirty="0">
              <a:latin typeface="KoPubDotum Light" pitchFamily="2" charset="-127"/>
              <a:ea typeface="KoPubDotum Light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BFD366-6048-8641-AB75-6246DF998FB0}"/>
              </a:ext>
            </a:extLst>
          </p:cNvPr>
          <p:cNvSpPr txBox="1"/>
          <p:nvPr/>
        </p:nvSpPr>
        <p:spPr>
          <a:xfrm>
            <a:off x="1114906" y="846348"/>
            <a:ext cx="54376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kumimoji="1" lang="ko-KR" altLang="en-US" sz="28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rPr>
              <a:t>프로젝트 개요 </a:t>
            </a:r>
            <a:r>
              <a:rPr kumimoji="1" lang="en-US" altLang="ko-KR" sz="28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rPr>
              <a:t>- </a:t>
            </a:r>
            <a:r>
              <a:rPr kumimoji="1" lang="ko-KR" altLang="en-US" sz="28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rPr>
              <a:t>요구사항</a:t>
            </a:r>
            <a:endParaRPr kumimoji="1" lang="en-US" altLang="ko-KR" sz="2800" b="1" spc="50" dirty="0">
              <a:solidFill>
                <a:schemeClr val="tx1">
                  <a:lumMod val="75000"/>
                  <a:lumOff val="25000"/>
                </a:schemeClr>
              </a:solidFill>
              <a:latin typeface="KoPubDotum Bold" pitchFamily="2" charset="-127"/>
              <a:ea typeface="KoPubDotum Bold" pitchFamily="2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3451CBBD-5D06-4B48-9574-9F80AE6FF2B0}"/>
              </a:ext>
            </a:extLst>
          </p:cNvPr>
          <p:cNvCxnSpPr>
            <a:cxnSpLocks/>
          </p:cNvCxnSpPr>
          <p:nvPr/>
        </p:nvCxnSpPr>
        <p:spPr>
          <a:xfrm flipH="1">
            <a:off x="1160274" y="1332055"/>
            <a:ext cx="102358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BAD608FF-CD8B-D249-A91D-ABF685D6EC09}"/>
              </a:ext>
            </a:extLst>
          </p:cNvPr>
          <p:cNvCxnSpPr>
            <a:cxnSpLocks/>
          </p:cNvCxnSpPr>
          <p:nvPr/>
        </p:nvCxnSpPr>
        <p:spPr>
          <a:xfrm>
            <a:off x="625780" y="1308497"/>
            <a:ext cx="489126" cy="0"/>
          </a:xfrm>
          <a:prstGeom prst="line">
            <a:avLst/>
          </a:prstGeom>
          <a:ln w="76200">
            <a:solidFill>
              <a:srgbClr val="4356D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DB2D197-D85C-004F-B2DD-3757F6C8A7FF}"/>
              </a:ext>
            </a:extLst>
          </p:cNvPr>
          <p:cNvSpPr txBox="1"/>
          <p:nvPr/>
        </p:nvSpPr>
        <p:spPr>
          <a:xfrm>
            <a:off x="521152" y="846348"/>
            <a:ext cx="6675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kumimoji="1" lang="en-US" altLang="ko-KR" sz="2800" b="1" spc="50" dirty="0">
                <a:solidFill>
                  <a:srgbClr val="4356D9"/>
                </a:solidFill>
                <a:latin typeface="KoPubDotum Bold" pitchFamily="2" charset="-127"/>
                <a:ea typeface="KoPubDotum Bold" pitchFamily="2" charset="-127"/>
              </a:rPr>
              <a:t>01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( </a:t>
            </a:r>
            <a:fld id="{BD7E264E-E326-4E99-B99F-5AF7C7828F4B}" type="slidenum">
              <a:rPr lang="ko-KR" altLang="en-US" smtClean="0"/>
              <a:pPr/>
              <a:t>4</a:t>
            </a:fld>
            <a:r>
              <a:rPr lang="ko-KR" altLang="en-US" smtClean="0"/>
              <a:t> </a:t>
            </a:r>
            <a:r>
              <a:rPr lang="en-US" altLang="ko-KR" smtClean="0"/>
              <a:t>/ 36 )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143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E0BFD366-6048-8641-AB75-6246DF998FB0}"/>
              </a:ext>
            </a:extLst>
          </p:cNvPr>
          <p:cNvSpPr txBox="1"/>
          <p:nvPr/>
        </p:nvSpPr>
        <p:spPr>
          <a:xfrm>
            <a:off x="1114906" y="846348"/>
            <a:ext cx="54376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kumimoji="1" lang="ko-KR" altLang="en-US" sz="28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rPr>
              <a:t>프로젝트 개요 </a:t>
            </a:r>
            <a:r>
              <a:rPr kumimoji="1" lang="en-US" altLang="ko-KR" sz="28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rPr>
              <a:t>- </a:t>
            </a:r>
            <a:r>
              <a:rPr kumimoji="1" lang="ko-KR" altLang="en-US" sz="28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rPr>
              <a:t>구현 기능</a:t>
            </a:r>
            <a:endParaRPr kumimoji="1" lang="en-US" altLang="ko-KR" sz="2800" b="1" spc="50" dirty="0">
              <a:solidFill>
                <a:schemeClr val="tx1">
                  <a:lumMod val="75000"/>
                  <a:lumOff val="25000"/>
                </a:schemeClr>
              </a:solidFill>
              <a:latin typeface="KoPubDotum Bold" pitchFamily="2" charset="-127"/>
              <a:ea typeface="KoPubDotum Bold" pitchFamily="2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3451CBBD-5D06-4B48-9574-9F80AE6FF2B0}"/>
              </a:ext>
            </a:extLst>
          </p:cNvPr>
          <p:cNvCxnSpPr>
            <a:cxnSpLocks/>
          </p:cNvCxnSpPr>
          <p:nvPr/>
        </p:nvCxnSpPr>
        <p:spPr>
          <a:xfrm flipH="1">
            <a:off x="1160274" y="1332055"/>
            <a:ext cx="102358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BAD608FF-CD8B-D249-A91D-ABF685D6EC09}"/>
              </a:ext>
            </a:extLst>
          </p:cNvPr>
          <p:cNvCxnSpPr>
            <a:cxnSpLocks/>
          </p:cNvCxnSpPr>
          <p:nvPr/>
        </p:nvCxnSpPr>
        <p:spPr>
          <a:xfrm>
            <a:off x="625780" y="1308497"/>
            <a:ext cx="489126" cy="0"/>
          </a:xfrm>
          <a:prstGeom prst="line">
            <a:avLst/>
          </a:prstGeom>
          <a:ln w="76200">
            <a:solidFill>
              <a:srgbClr val="4356D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DB2D197-D85C-004F-B2DD-3757F6C8A7FF}"/>
              </a:ext>
            </a:extLst>
          </p:cNvPr>
          <p:cNvSpPr txBox="1"/>
          <p:nvPr/>
        </p:nvSpPr>
        <p:spPr>
          <a:xfrm>
            <a:off x="521152" y="846348"/>
            <a:ext cx="6675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kumimoji="1" lang="en-US" altLang="ko-KR" sz="2800" b="1" spc="50" dirty="0">
                <a:solidFill>
                  <a:srgbClr val="4356D9"/>
                </a:solidFill>
                <a:latin typeface="KoPubDotum Bold" pitchFamily="2" charset="-127"/>
                <a:ea typeface="KoPubDotum Bold" pitchFamily="2" charset="-127"/>
              </a:rPr>
              <a:t>01</a:t>
            </a:r>
          </a:p>
        </p:txBody>
      </p:sp>
      <p:sp>
        <p:nvSpPr>
          <p:cNvPr id="32" name="갈매기형 수장 5">
            <a:extLst>
              <a:ext uri="{FF2B5EF4-FFF2-40B4-BE49-F238E27FC236}">
                <a16:creationId xmlns:a16="http://schemas.microsoft.com/office/drawing/2014/main" id="{2B8EE922-D591-DC54-BCD1-995AA13BF25E}"/>
              </a:ext>
            </a:extLst>
          </p:cNvPr>
          <p:cNvSpPr/>
          <p:nvPr/>
        </p:nvSpPr>
        <p:spPr>
          <a:xfrm>
            <a:off x="7743824" y="3017585"/>
            <a:ext cx="3933825" cy="1399868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갈매기형 수장 4">
            <a:extLst>
              <a:ext uri="{FF2B5EF4-FFF2-40B4-BE49-F238E27FC236}">
                <a16:creationId xmlns:a16="http://schemas.microsoft.com/office/drawing/2014/main" id="{7B95FFFF-46A0-C9A9-73FB-50D06926F508}"/>
              </a:ext>
            </a:extLst>
          </p:cNvPr>
          <p:cNvSpPr/>
          <p:nvPr/>
        </p:nvSpPr>
        <p:spPr>
          <a:xfrm>
            <a:off x="4105275" y="3017585"/>
            <a:ext cx="3933825" cy="1399868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오각형 3">
            <a:extLst>
              <a:ext uri="{FF2B5EF4-FFF2-40B4-BE49-F238E27FC236}">
                <a16:creationId xmlns:a16="http://schemas.microsoft.com/office/drawing/2014/main" id="{BD2B2C45-37B8-6C51-D76F-DE27F23C2513}"/>
              </a:ext>
            </a:extLst>
          </p:cNvPr>
          <p:cNvSpPr/>
          <p:nvPr/>
        </p:nvSpPr>
        <p:spPr>
          <a:xfrm>
            <a:off x="514350" y="3017585"/>
            <a:ext cx="3933825" cy="1399868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왼쪽 중괄호 34">
            <a:extLst>
              <a:ext uri="{FF2B5EF4-FFF2-40B4-BE49-F238E27FC236}">
                <a16:creationId xmlns:a16="http://schemas.microsoft.com/office/drawing/2014/main" id="{BE5F6506-98B7-72E7-C066-0FA1D13F7AA9}"/>
              </a:ext>
            </a:extLst>
          </p:cNvPr>
          <p:cNvSpPr/>
          <p:nvPr/>
        </p:nvSpPr>
        <p:spPr>
          <a:xfrm rot="16200000">
            <a:off x="5520931" y="326135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왼쪽 중괄호 35">
            <a:extLst>
              <a:ext uri="{FF2B5EF4-FFF2-40B4-BE49-F238E27FC236}">
                <a16:creationId xmlns:a16="http://schemas.microsoft.com/office/drawing/2014/main" id="{68198070-A91D-80E7-43F3-89844B1D9674}"/>
              </a:ext>
            </a:extLst>
          </p:cNvPr>
          <p:cNvSpPr/>
          <p:nvPr/>
        </p:nvSpPr>
        <p:spPr>
          <a:xfrm rot="5400000" flipV="1">
            <a:off x="1930006" y="1107080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왼쪽 중괄호 36">
            <a:extLst>
              <a:ext uri="{FF2B5EF4-FFF2-40B4-BE49-F238E27FC236}">
                <a16:creationId xmlns:a16="http://schemas.microsoft.com/office/drawing/2014/main" id="{0454F0C3-E413-B9D5-39FF-0B25059FAA79}"/>
              </a:ext>
            </a:extLst>
          </p:cNvPr>
          <p:cNvSpPr/>
          <p:nvPr/>
        </p:nvSpPr>
        <p:spPr>
          <a:xfrm rot="5400000" flipV="1">
            <a:off x="9159480" y="110307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B5E3A6-938E-4F40-A866-53C295664A39}"/>
              </a:ext>
            </a:extLst>
          </p:cNvPr>
          <p:cNvSpPr txBox="1"/>
          <p:nvPr/>
        </p:nvSpPr>
        <p:spPr>
          <a:xfrm>
            <a:off x="672554" y="3504010"/>
            <a:ext cx="3163598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100" b="1" spc="50" dirty="0">
                <a:latin typeface="KoPubDotum Light" pitchFamily="2" charset="-127"/>
                <a:ea typeface="KoPubDotum Bold" pitchFamily="2" charset="-127"/>
              </a:rPr>
              <a:t>분기와 업종카테고리 입력</a:t>
            </a:r>
            <a:endParaRPr kumimoji="1" lang="en-US" altLang="ko-KR" sz="2100" spc="50" dirty="0">
              <a:latin typeface="KoPubDotum Light" pitchFamily="2" charset="-127"/>
              <a:ea typeface="KoPubDotum Light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B5E3A6-938E-4F40-A866-53C295664A39}"/>
              </a:ext>
            </a:extLst>
          </p:cNvPr>
          <p:cNvSpPr txBox="1"/>
          <p:nvPr/>
        </p:nvSpPr>
        <p:spPr>
          <a:xfrm>
            <a:off x="521152" y="1859872"/>
            <a:ext cx="31635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b="1" spc="50" dirty="0">
                <a:latin typeface="KoPubDotum Light" pitchFamily="2" charset="-127"/>
                <a:ea typeface="KoPubDotum Bold" pitchFamily="2" charset="-127"/>
              </a:rPr>
              <a:t>사용자가 원하는 </a:t>
            </a:r>
            <a:endParaRPr kumimoji="1" lang="en-US" altLang="ko-KR" b="1" spc="50" dirty="0">
              <a:latin typeface="KoPubDotum Light" pitchFamily="2" charset="-127"/>
              <a:ea typeface="KoPubDotum Bold" pitchFamily="2" charset="-127"/>
            </a:endParaRPr>
          </a:p>
          <a:p>
            <a:pPr algn="ctr"/>
            <a:r>
              <a:rPr kumimoji="1" lang="ko-KR" altLang="en-US" b="1" spc="50" dirty="0">
                <a:latin typeface="KoPubDotum Light" pitchFamily="2" charset="-127"/>
                <a:ea typeface="KoPubDotum Bold" pitchFamily="2" charset="-127"/>
              </a:rPr>
              <a:t>분기 </a:t>
            </a:r>
            <a:r>
              <a:rPr kumimoji="1" lang="en-US" altLang="ko-KR" b="1" spc="50" dirty="0">
                <a:latin typeface="KoPubDotum Light" pitchFamily="2" charset="-127"/>
                <a:ea typeface="KoPubDotum Bold" pitchFamily="2" charset="-127"/>
              </a:rPr>
              <a:t>&amp;</a:t>
            </a:r>
            <a:r>
              <a:rPr kumimoji="1" lang="ko-KR" altLang="en-US" b="1" spc="50" dirty="0">
                <a:latin typeface="KoPubDotum Light" pitchFamily="2" charset="-127"/>
                <a:ea typeface="KoPubDotum Bold" pitchFamily="2" charset="-127"/>
              </a:rPr>
              <a:t> 업종 카테고리 입력</a:t>
            </a:r>
            <a:endParaRPr kumimoji="1" lang="en-US" altLang="ko-KR" b="1" spc="50" dirty="0">
              <a:latin typeface="KoPubDotum Light" pitchFamily="2" charset="-127"/>
              <a:ea typeface="KoPubDotum Light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7B5E3A6-938E-4F40-A866-53C295664A39}"/>
              </a:ext>
            </a:extLst>
          </p:cNvPr>
          <p:cNvSpPr txBox="1"/>
          <p:nvPr/>
        </p:nvSpPr>
        <p:spPr>
          <a:xfrm>
            <a:off x="4754876" y="3504010"/>
            <a:ext cx="3163598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100" b="1" spc="50" dirty="0" err="1">
                <a:latin typeface="KoPubDotum Light" pitchFamily="2" charset="-127"/>
                <a:ea typeface="KoPubDotum Bold" pitchFamily="2" charset="-127"/>
              </a:rPr>
              <a:t>머신러닝</a:t>
            </a:r>
            <a:r>
              <a:rPr kumimoji="1" lang="ko-KR" altLang="en-US" sz="2100" b="1" spc="50" dirty="0">
                <a:latin typeface="KoPubDotum Light" pitchFamily="2" charset="-127"/>
                <a:ea typeface="KoPubDotum Bold" pitchFamily="2" charset="-127"/>
              </a:rPr>
              <a:t> 학습</a:t>
            </a:r>
            <a:endParaRPr kumimoji="1" lang="en-US" altLang="ko-KR" sz="2100" spc="50" dirty="0">
              <a:latin typeface="KoPubDotum Light" pitchFamily="2" charset="-127"/>
              <a:ea typeface="KoPubDotum Light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7B5E3A6-938E-4F40-A866-53C295664A39}"/>
              </a:ext>
            </a:extLst>
          </p:cNvPr>
          <p:cNvSpPr txBox="1"/>
          <p:nvPr/>
        </p:nvSpPr>
        <p:spPr>
          <a:xfrm>
            <a:off x="4105275" y="5147529"/>
            <a:ext cx="31635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b="1" spc="50" dirty="0">
                <a:latin typeface="KoPubDotum Light" pitchFamily="2" charset="-127"/>
                <a:ea typeface="KoPubDotum Bold" pitchFamily="2" charset="-127"/>
              </a:rPr>
              <a:t>학습된 모델을 활용하여</a:t>
            </a:r>
            <a:endParaRPr kumimoji="1" lang="en-US" altLang="ko-KR" b="1" spc="50" dirty="0">
              <a:latin typeface="KoPubDotum Light" pitchFamily="2" charset="-127"/>
              <a:ea typeface="KoPubDotum Bold" pitchFamily="2" charset="-127"/>
            </a:endParaRPr>
          </a:p>
          <a:p>
            <a:pPr algn="ctr"/>
            <a:r>
              <a:rPr kumimoji="1" lang="ko-KR" altLang="en-US" b="1" spc="50" dirty="0">
                <a:latin typeface="KoPubDotum Light" pitchFamily="2" charset="-127"/>
                <a:ea typeface="KoPubDotum Bold" pitchFamily="2" charset="-127"/>
              </a:rPr>
              <a:t>매출을 예측</a:t>
            </a:r>
            <a:endParaRPr kumimoji="1" lang="en-US" altLang="ko-KR" b="1" spc="50" dirty="0">
              <a:latin typeface="KoPubDotum Light" pitchFamily="2" charset="-127"/>
              <a:ea typeface="KoPubDotum Light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7B5E3A6-938E-4F40-A866-53C295664A39}"/>
              </a:ext>
            </a:extLst>
          </p:cNvPr>
          <p:cNvSpPr txBox="1"/>
          <p:nvPr/>
        </p:nvSpPr>
        <p:spPr>
          <a:xfrm>
            <a:off x="8466427" y="3497322"/>
            <a:ext cx="3163598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100" b="1" spc="50" dirty="0">
                <a:latin typeface="KoPubDotum Light" pitchFamily="2" charset="-127"/>
                <a:ea typeface="KoPubDotum Light" pitchFamily="2" charset="-127"/>
              </a:rPr>
              <a:t>매출 </a:t>
            </a:r>
            <a:r>
              <a:rPr kumimoji="1" lang="en-US" altLang="ko-KR" sz="2100" b="1" spc="50" dirty="0">
                <a:latin typeface="KoPubDotum Light" pitchFamily="2" charset="-127"/>
                <a:ea typeface="KoPubDotum Light" pitchFamily="2" charset="-127"/>
              </a:rPr>
              <a:t>Top 5</a:t>
            </a:r>
            <a:r>
              <a:rPr kumimoji="1" lang="ko-KR" altLang="en-US" sz="2100" b="1" spc="50" dirty="0">
                <a:latin typeface="KoPubDotum Light" pitchFamily="2" charset="-127"/>
                <a:ea typeface="KoPubDotum Light" pitchFamily="2" charset="-127"/>
              </a:rPr>
              <a:t> 출력</a:t>
            </a:r>
            <a:endParaRPr kumimoji="1" lang="en-US" altLang="ko-KR" sz="2100" b="1" spc="50" dirty="0">
              <a:latin typeface="KoPubDotum Light" pitchFamily="2" charset="-127"/>
              <a:ea typeface="KoPubDotum Light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B5E3A6-938E-4F40-A866-53C295664A39}"/>
              </a:ext>
            </a:extLst>
          </p:cNvPr>
          <p:cNvSpPr txBox="1"/>
          <p:nvPr/>
        </p:nvSpPr>
        <p:spPr>
          <a:xfrm>
            <a:off x="7738414" y="1856692"/>
            <a:ext cx="31635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b="1" spc="50" dirty="0">
                <a:latin typeface="KoPubDotum Light" pitchFamily="2" charset="-127"/>
                <a:ea typeface="KoPubDotum Bold" pitchFamily="2" charset="-127"/>
              </a:rPr>
              <a:t>매출이 높은 </a:t>
            </a:r>
            <a:endParaRPr kumimoji="1" lang="en-US" altLang="ko-KR" b="1" spc="50" dirty="0">
              <a:latin typeface="KoPubDotum Light" pitchFamily="2" charset="-127"/>
              <a:ea typeface="KoPubDotum Bold" pitchFamily="2" charset="-127"/>
            </a:endParaRPr>
          </a:p>
          <a:p>
            <a:pPr algn="ctr"/>
            <a:r>
              <a:rPr kumimoji="1" lang="ko-KR" altLang="en-US" b="1" spc="50" dirty="0">
                <a:latin typeface="KoPubDotum Light" pitchFamily="2" charset="-127"/>
                <a:ea typeface="KoPubDotum Bold" pitchFamily="2" charset="-127"/>
              </a:rPr>
              <a:t>행정동과 예상 매출액 출력</a:t>
            </a:r>
            <a:endParaRPr kumimoji="1" lang="en-US" altLang="ko-KR" b="1" spc="50" dirty="0">
              <a:latin typeface="KoPubDotum Light" pitchFamily="2" charset="-127"/>
              <a:ea typeface="KoPubDotum Light" pitchFamily="2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( </a:t>
            </a:r>
            <a:fld id="{BD7E264E-E326-4E99-B99F-5AF7C7828F4B}" type="slidenum">
              <a:rPr lang="ko-KR" altLang="en-US" smtClean="0"/>
              <a:pPr/>
              <a:t>5</a:t>
            </a:fld>
            <a:r>
              <a:rPr lang="ko-KR" altLang="en-US" smtClean="0"/>
              <a:t> </a:t>
            </a:r>
            <a:r>
              <a:rPr lang="en-US" altLang="ko-KR" smtClean="0"/>
              <a:t>/ 36 )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913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E0BFD366-6048-8641-AB75-6246DF998FB0}"/>
              </a:ext>
            </a:extLst>
          </p:cNvPr>
          <p:cNvSpPr txBox="1"/>
          <p:nvPr/>
        </p:nvSpPr>
        <p:spPr>
          <a:xfrm>
            <a:off x="1114906" y="846348"/>
            <a:ext cx="54376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kumimoji="1" lang="ko-KR" altLang="en-US" sz="28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rPr>
              <a:t>프로젝트 개요 </a:t>
            </a:r>
            <a:r>
              <a:rPr kumimoji="1" lang="en-US" altLang="ko-KR" sz="28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rPr>
              <a:t>- </a:t>
            </a:r>
            <a:r>
              <a:rPr kumimoji="1" lang="ko-KR" altLang="en-US" sz="28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rPr>
              <a:t>적용기술</a:t>
            </a:r>
            <a:endParaRPr kumimoji="1" lang="en-US" altLang="ko-KR" sz="2800" b="1" spc="50" dirty="0">
              <a:solidFill>
                <a:schemeClr val="tx1">
                  <a:lumMod val="75000"/>
                  <a:lumOff val="25000"/>
                </a:schemeClr>
              </a:solidFill>
              <a:latin typeface="KoPubDotum Bold" pitchFamily="2" charset="-127"/>
              <a:ea typeface="KoPubDotum Bold" pitchFamily="2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3451CBBD-5D06-4B48-9574-9F80AE6FF2B0}"/>
              </a:ext>
            </a:extLst>
          </p:cNvPr>
          <p:cNvCxnSpPr>
            <a:cxnSpLocks/>
          </p:cNvCxnSpPr>
          <p:nvPr/>
        </p:nvCxnSpPr>
        <p:spPr>
          <a:xfrm flipH="1">
            <a:off x="1160274" y="1332055"/>
            <a:ext cx="102358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BAD608FF-CD8B-D249-A91D-ABF685D6EC09}"/>
              </a:ext>
            </a:extLst>
          </p:cNvPr>
          <p:cNvCxnSpPr>
            <a:cxnSpLocks/>
          </p:cNvCxnSpPr>
          <p:nvPr/>
        </p:nvCxnSpPr>
        <p:spPr>
          <a:xfrm>
            <a:off x="625780" y="1308497"/>
            <a:ext cx="489126" cy="0"/>
          </a:xfrm>
          <a:prstGeom prst="line">
            <a:avLst/>
          </a:prstGeom>
          <a:ln w="76200">
            <a:solidFill>
              <a:srgbClr val="4356D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DB2D197-D85C-004F-B2DD-3757F6C8A7FF}"/>
              </a:ext>
            </a:extLst>
          </p:cNvPr>
          <p:cNvSpPr txBox="1"/>
          <p:nvPr/>
        </p:nvSpPr>
        <p:spPr>
          <a:xfrm>
            <a:off x="521152" y="846348"/>
            <a:ext cx="6675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kumimoji="1" lang="en-US" altLang="ko-KR" sz="2800" b="1" spc="50" dirty="0">
                <a:solidFill>
                  <a:srgbClr val="4356D9"/>
                </a:solidFill>
                <a:latin typeface="KoPubDotum Bold" pitchFamily="2" charset="-127"/>
                <a:ea typeface="KoPubDotum Bold" pitchFamily="2" charset="-127"/>
              </a:rPr>
              <a:t>01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5249CE-B71E-9BB3-104F-979A098B2CD0}"/>
              </a:ext>
            </a:extLst>
          </p:cNvPr>
          <p:cNvSpPr/>
          <p:nvPr/>
        </p:nvSpPr>
        <p:spPr>
          <a:xfrm>
            <a:off x="797052" y="1549400"/>
            <a:ext cx="2520000" cy="1918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B5E3A6-938E-4F40-A866-53C295664A39}"/>
              </a:ext>
            </a:extLst>
          </p:cNvPr>
          <p:cNvSpPr txBox="1"/>
          <p:nvPr/>
        </p:nvSpPr>
        <p:spPr>
          <a:xfrm>
            <a:off x="1258626" y="3479305"/>
            <a:ext cx="167246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1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데이터 수집</a:t>
            </a:r>
            <a:endParaRPr kumimoji="1" lang="en-US" altLang="ko-KR" sz="2100" spc="50" dirty="0">
              <a:solidFill>
                <a:schemeClr val="tx1">
                  <a:lumMod val="75000"/>
                  <a:lumOff val="25000"/>
                </a:schemeClr>
              </a:solidFill>
              <a:latin typeface="KoPubDotum Light" pitchFamily="2" charset="-127"/>
              <a:ea typeface="KoPubDotum Light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B5E3A6-938E-4F40-A866-53C295664A39}"/>
              </a:ext>
            </a:extLst>
          </p:cNvPr>
          <p:cNvSpPr txBox="1"/>
          <p:nvPr/>
        </p:nvSpPr>
        <p:spPr>
          <a:xfrm>
            <a:off x="797052" y="1711943"/>
            <a:ext cx="24115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서울 </a:t>
            </a:r>
            <a:r>
              <a:rPr kumimoji="1" lang="ko-KR" altLang="en-US" b="1" spc="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열린데이터</a:t>
            </a:r>
            <a:r>
              <a:rPr kumimoji="1" lang="ko-KR" altLang="en-US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 광장</a:t>
            </a:r>
            <a:endParaRPr kumimoji="1" lang="en-US" altLang="ko-KR" b="1" spc="50" dirty="0">
              <a:solidFill>
                <a:schemeClr val="tx1">
                  <a:lumMod val="75000"/>
                  <a:lumOff val="25000"/>
                </a:schemeClr>
              </a:solidFill>
              <a:latin typeface="KoPubDotum Light" pitchFamily="2" charset="-127"/>
              <a:ea typeface="KoPubDotum Bold" pitchFamily="2" charset="-127"/>
            </a:endParaRPr>
          </a:p>
          <a:p>
            <a:endParaRPr kumimoji="1" lang="en-US" altLang="ko-KR" b="1" spc="50" dirty="0">
              <a:solidFill>
                <a:schemeClr val="tx1">
                  <a:lumMod val="75000"/>
                  <a:lumOff val="25000"/>
                </a:schemeClr>
              </a:solidFill>
              <a:latin typeface="KoPubDotum Light" pitchFamily="2" charset="-127"/>
              <a:ea typeface="KoPubDotum Bold" pitchFamily="2" charset="-127"/>
            </a:endParaRPr>
          </a:p>
          <a:p>
            <a:r>
              <a:rPr kumimoji="1" lang="ko-KR" altLang="en-US" b="1" spc="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공공데이터</a:t>
            </a:r>
            <a:endParaRPr kumimoji="1" lang="en-US" altLang="ko-KR" b="1" spc="50" dirty="0">
              <a:solidFill>
                <a:schemeClr val="tx1">
                  <a:lumMod val="75000"/>
                  <a:lumOff val="25000"/>
                </a:schemeClr>
              </a:solidFill>
              <a:latin typeface="KoPubDotum Light" pitchFamily="2" charset="-127"/>
              <a:ea typeface="KoPubDotum Bold" pitchFamily="2" charset="-127"/>
            </a:endParaRPr>
          </a:p>
          <a:p>
            <a:endParaRPr kumimoji="1" lang="en-US" altLang="ko-KR" b="1" spc="50" dirty="0">
              <a:solidFill>
                <a:schemeClr val="tx1">
                  <a:lumMod val="75000"/>
                  <a:lumOff val="25000"/>
                </a:schemeClr>
              </a:solidFill>
              <a:latin typeface="KoPubDotum Light" pitchFamily="2" charset="-127"/>
              <a:ea typeface="KoPubDotum Bold" pitchFamily="2" charset="-127"/>
            </a:endParaRPr>
          </a:p>
          <a:p>
            <a:r>
              <a:rPr kumimoji="1" lang="ko-KR" altLang="en-US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서울교육시각화시스템</a:t>
            </a:r>
            <a:endParaRPr kumimoji="1" lang="en-US" altLang="ko-KR" spc="50" dirty="0">
              <a:solidFill>
                <a:schemeClr val="tx1">
                  <a:lumMod val="75000"/>
                  <a:lumOff val="25000"/>
                </a:schemeClr>
              </a:solidFill>
              <a:latin typeface="KoPubDotum Light" pitchFamily="2" charset="-127"/>
              <a:ea typeface="KoPubDotum Light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B5249CE-B71E-9BB3-104F-979A098B2CD0}"/>
              </a:ext>
            </a:extLst>
          </p:cNvPr>
          <p:cNvSpPr/>
          <p:nvPr/>
        </p:nvSpPr>
        <p:spPr>
          <a:xfrm>
            <a:off x="3517288" y="1560505"/>
            <a:ext cx="2520000" cy="1918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5249CE-B71E-9BB3-104F-979A098B2CD0}"/>
              </a:ext>
            </a:extLst>
          </p:cNvPr>
          <p:cNvSpPr/>
          <p:nvPr/>
        </p:nvSpPr>
        <p:spPr>
          <a:xfrm>
            <a:off x="6237524" y="1560505"/>
            <a:ext cx="2520000" cy="1918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B5249CE-B71E-9BB3-104F-979A098B2CD0}"/>
              </a:ext>
            </a:extLst>
          </p:cNvPr>
          <p:cNvSpPr/>
          <p:nvPr/>
        </p:nvSpPr>
        <p:spPr>
          <a:xfrm>
            <a:off x="8957760" y="1549400"/>
            <a:ext cx="2520000" cy="1918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7B5E3A6-938E-4F40-A866-53C295664A39}"/>
              </a:ext>
            </a:extLst>
          </p:cNvPr>
          <p:cNvSpPr txBox="1"/>
          <p:nvPr/>
        </p:nvSpPr>
        <p:spPr>
          <a:xfrm>
            <a:off x="3496568" y="1711943"/>
            <a:ext cx="24115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spc="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Light" pitchFamily="2" charset="-127"/>
              </a:rPr>
              <a:t>VisualStudioCode</a:t>
            </a:r>
            <a:endParaRPr kumimoji="1" lang="en-US" altLang="ko-KR" b="1" spc="50" dirty="0">
              <a:solidFill>
                <a:schemeClr val="tx1">
                  <a:lumMod val="75000"/>
                  <a:lumOff val="25000"/>
                </a:schemeClr>
              </a:solidFill>
              <a:latin typeface="KoPubDotum Light" pitchFamily="2" charset="-127"/>
              <a:ea typeface="KoPubDotum Light" pitchFamily="2" charset="-127"/>
            </a:endParaRPr>
          </a:p>
          <a:p>
            <a:endParaRPr kumimoji="1" lang="en-US" altLang="ko-KR" b="1" spc="50" dirty="0">
              <a:solidFill>
                <a:schemeClr val="tx1">
                  <a:lumMod val="75000"/>
                  <a:lumOff val="25000"/>
                </a:schemeClr>
              </a:solidFill>
              <a:latin typeface="KoPubDotum Light" pitchFamily="2" charset="-127"/>
              <a:ea typeface="KoPubDotum Light" pitchFamily="2" charset="-127"/>
            </a:endParaRPr>
          </a:p>
          <a:p>
            <a:r>
              <a:rPr kumimoji="1" lang="en-US" altLang="ko-KR" b="1" spc="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Light" pitchFamily="2" charset="-127"/>
              </a:rPr>
              <a:t>Colab</a:t>
            </a:r>
            <a:endParaRPr kumimoji="1" lang="en-US" altLang="ko-KR" b="1" spc="50" dirty="0">
              <a:solidFill>
                <a:schemeClr val="tx1">
                  <a:lumMod val="75000"/>
                  <a:lumOff val="25000"/>
                </a:schemeClr>
              </a:solidFill>
              <a:latin typeface="KoPubDotum Light" pitchFamily="2" charset="-127"/>
              <a:ea typeface="KoPubDotum Light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7B5E3A6-938E-4F40-A866-53C295664A39}"/>
              </a:ext>
            </a:extLst>
          </p:cNvPr>
          <p:cNvSpPr txBox="1"/>
          <p:nvPr/>
        </p:nvSpPr>
        <p:spPr>
          <a:xfrm>
            <a:off x="6237524" y="1711943"/>
            <a:ext cx="2411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spc="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Github</a:t>
            </a:r>
            <a:endParaRPr kumimoji="1" lang="en-US" altLang="ko-KR" spc="50" dirty="0">
              <a:solidFill>
                <a:schemeClr val="tx1">
                  <a:lumMod val="75000"/>
                  <a:lumOff val="25000"/>
                </a:schemeClr>
              </a:solidFill>
              <a:latin typeface="KoPubDotum Light" pitchFamily="2" charset="-127"/>
              <a:ea typeface="KoPubDotum Light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B5E3A6-938E-4F40-A866-53C295664A39}"/>
              </a:ext>
            </a:extLst>
          </p:cNvPr>
          <p:cNvSpPr txBox="1"/>
          <p:nvPr/>
        </p:nvSpPr>
        <p:spPr>
          <a:xfrm>
            <a:off x="9066176" y="1711943"/>
            <a:ext cx="2411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Python</a:t>
            </a:r>
            <a:endParaRPr kumimoji="1" lang="en-US" altLang="ko-KR" spc="50" dirty="0">
              <a:solidFill>
                <a:schemeClr val="tx1">
                  <a:lumMod val="75000"/>
                  <a:lumOff val="25000"/>
                </a:schemeClr>
              </a:solidFill>
              <a:latin typeface="KoPubDotum Light" pitchFamily="2" charset="-127"/>
              <a:ea typeface="KoPubDotum Light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7B5E3A6-938E-4F40-A866-53C295664A39}"/>
              </a:ext>
            </a:extLst>
          </p:cNvPr>
          <p:cNvSpPr txBox="1"/>
          <p:nvPr/>
        </p:nvSpPr>
        <p:spPr>
          <a:xfrm>
            <a:off x="4098380" y="3500005"/>
            <a:ext cx="167246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1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개발환경</a:t>
            </a:r>
            <a:endParaRPr kumimoji="1" lang="en-US" altLang="ko-KR" sz="2100" spc="50" dirty="0">
              <a:solidFill>
                <a:schemeClr val="tx1">
                  <a:lumMod val="75000"/>
                  <a:lumOff val="25000"/>
                </a:schemeClr>
              </a:solidFill>
              <a:latin typeface="KoPubDotum Light" pitchFamily="2" charset="-127"/>
              <a:ea typeface="KoPubDotum Light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7B5E3A6-938E-4F40-A866-53C295664A39}"/>
              </a:ext>
            </a:extLst>
          </p:cNvPr>
          <p:cNvSpPr txBox="1"/>
          <p:nvPr/>
        </p:nvSpPr>
        <p:spPr>
          <a:xfrm>
            <a:off x="6713951" y="3500005"/>
            <a:ext cx="189664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100" b="1" spc="5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형상관리도구</a:t>
            </a:r>
            <a:endParaRPr kumimoji="1" lang="en-US" altLang="ko-KR" sz="2100" spc="50" dirty="0">
              <a:solidFill>
                <a:schemeClr val="tx1">
                  <a:lumMod val="75000"/>
                  <a:lumOff val="25000"/>
                </a:schemeClr>
              </a:solidFill>
              <a:latin typeface="KoPubDotum Light" pitchFamily="2" charset="-127"/>
              <a:ea typeface="KoPubDotum Light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7B5E3A6-938E-4F40-A866-53C295664A39}"/>
              </a:ext>
            </a:extLst>
          </p:cNvPr>
          <p:cNvSpPr txBox="1"/>
          <p:nvPr/>
        </p:nvSpPr>
        <p:spPr>
          <a:xfrm>
            <a:off x="9681335" y="3500005"/>
            <a:ext cx="167246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100" b="1" spc="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활용언어</a:t>
            </a:r>
            <a:endParaRPr kumimoji="1" lang="en-US" altLang="ko-KR" sz="2100" spc="50" dirty="0">
              <a:solidFill>
                <a:schemeClr val="tx1">
                  <a:lumMod val="75000"/>
                  <a:lumOff val="25000"/>
                </a:schemeClr>
              </a:solidFill>
              <a:latin typeface="KoPubDotum Light" pitchFamily="2" charset="-127"/>
              <a:ea typeface="KoPubDotum Light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B5249CE-B71E-9BB3-104F-979A098B2CD0}"/>
              </a:ext>
            </a:extLst>
          </p:cNvPr>
          <p:cNvSpPr/>
          <p:nvPr/>
        </p:nvSpPr>
        <p:spPr>
          <a:xfrm>
            <a:off x="797052" y="3979144"/>
            <a:ext cx="2520000" cy="1918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7B5E3A6-938E-4F40-A866-53C295664A39}"/>
              </a:ext>
            </a:extLst>
          </p:cNvPr>
          <p:cNvSpPr txBox="1"/>
          <p:nvPr/>
        </p:nvSpPr>
        <p:spPr>
          <a:xfrm>
            <a:off x="1160274" y="5909049"/>
            <a:ext cx="195001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100" b="1" spc="5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데이터 전처리</a:t>
            </a:r>
            <a:endParaRPr kumimoji="1" lang="en-US" altLang="ko-KR" sz="2100" spc="50" dirty="0">
              <a:solidFill>
                <a:schemeClr val="tx1">
                  <a:lumMod val="75000"/>
                  <a:lumOff val="25000"/>
                </a:schemeClr>
              </a:solidFill>
              <a:latin typeface="KoPubDotum Light" pitchFamily="2" charset="-127"/>
              <a:ea typeface="KoPubDotum Light" pitchFamily="2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7B5E3A6-938E-4F40-A866-53C295664A39}"/>
              </a:ext>
            </a:extLst>
          </p:cNvPr>
          <p:cNvSpPr txBox="1"/>
          <p:nvPr/>
        </p:nvSpPr>
        <p:spPr>
          <a:xfrm>
            <a:off x="797052" y="4141687"/>
            <a:ext cx="24115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spc="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Numpy</a:t>
            </a:r>
            <a:endParaRPr kumimoji="1" lang="en-US" altLang="ko-KR" b="1" spc="50" dirty="0">
              <a:solidFill>
                <a:schemeClr val="tx1">
                  <a:lumMod val="75000"/>
                  <a:lumOff val="25000"/>
                </a:schemeClr>
              </a:solidFill>
              <a:latin typeface="KoPubDotum Light" pitchFamily="2" charset="-127"/>
              <a:ea typeface="KoPubDotum Bold" pitchFamily="2" charset="-127"/>
            </a:endParaRPr>
          </a:p>
          <a:p>
            <a:r>
              <a:rPr kumimoji="1" lang="en-US" altLang="ko-KR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Pandas</a:t>
            </a:r>
          </a:p>
          <a:p>
            <a:r>
              <a:rPr kumimoji="1" lang="en-US" altLang="ko-KR" b="1" spc="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Kakao</a:t>
            </a:r>
            <a:r>
              <a:rPr kumimoji="1" lang="en-US" altLang="ko-KR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 API</a:t>
            </a:r>
          </a:p>
          <a:p>
            <a:r>
              <a:rPr kumimoji="1" lang="en-US" altLang="ko-KR" b="1" spc="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Geopandas</a:t>
            </a:r>
            <a:endParaRPr kumimoji="1" lang="en-US" altLang="ko-KR" b="1" spc="50" dirty="0">
              <a:solidFill>
                <a:schemeClr val="tx1">
                  <a:lumMod val="75000"/>
                  <a:lumOff val="25000"/>
                </a:schemeClr>
              </a:solidFill>
              <a:latin typeface="KoPubDotum Light" pitchFamily="2" charset="-127"/>
              <a:ea typeface="KoPubDotum Bold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B5249CE-B71E-9BB3-104F-979A098B2CD0}"/>
              </a:ext>
            </a:extLst>
          </p:cNvPr>
          <p:cNvSpPr/>
          <p:nvPr/>
        </p:nvSpPr>
        <p:spPr>
          <a:xfrm>
            <a:off x="3517288" y="3990249"/>
            <a:ext cx="2520000" cy="1918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B5249CE-B71E-9BB3-104F-979A098B2CD0}"/>
              </a:ext>
            </a:extLst>
          </p:cNvPr>
          <p:cNvSpPr/>
          <p:nvPr/>
        </p:nvSpPr>
        <p:spPr>
          <a:xfrm>
            <a:off x="6237524" y="3990249"/>
            <a:ext cx="2520000" cy="1918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7B5E3A6-938E-4F40-A866-53C295664A39}"/>
              </a:ext>
            </a:extLst>
          </p:cNvPr>
          <p:cNvSpPr txBox="1"/>
          <p:nvPr/>
        </p:nvSpPr>
        <p:spPr>
          <a:xfrm>
            <a:off x="3496568" y="4141687"/>
            <a:ext cx="2411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spc="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Scikit</a:t>
            </a:r>
            <a:r>
              <a:rPr kumimoji="1" lang="en-US" altLang="ko-KR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 Learn</a:t>
            </a:r>
            <a:endParaRPr kumimoji="1" lang="en-US" altLang="ko-KR" spc="50" dirty="0">
              <a:solidFill>
                <a:schemeClr val="tx1">
                  <a:lumMod val="75000"/>
                  <a:lumOff val="25000"/>
                </a:schemeClr>
              </a:solidFill>
              <a:latin typeface="KoPubDotum Light" pitchFamily="2" charset="-127"/>
              <a:ea typeface="KoPubDotum Light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7B5E3A6-938E-4F40-A866-53C295664A39}"/>
              </a:ext>
            </a:extLst>
          </p:cNvPr>
          <p:cNvSpPr txBox="1"/>
          <p:nvPr/>
        </p:nvSpPr>
        <p:spPr>
          <a:xfrm>
            <a:off x="6237524" y="4141687"/>
            <a:ext cx="2411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spc="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Matplotlib</a:t>
            </a:r>
            <a:endParaRPr kumimoji="1" lang="en-US" altLang="ko-KR" spc="50" dirty="0">
              <a:solidFill>
                <a:schemeClr val="tx1">
                  <a:lumMod val="75000"/>
                  <a:lumOff val="25000"/>
                </a:schemeClr>
              </a:solidFill>
              <a:latin typeface="KoPubDotum Light" pitchFamily="2" charset="-127"/>
              <a:ea typeface="KoPubDotum Light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7B5E3A6-938E-4F40-A866-53C295664A39}"/>
              </a:ext>
            </a:extLst>
          </p:cNvPr>
          <p:cNvSpPr txBox="1"/>
          <p:nvPr/>
        </p:nvSpPr>
        <p:spPr>
          <a:xfrm>
            <a:off x="4098380" y="5929749"/>
            <a:ext cx="167246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100" b="1" spc="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머신러닝</a:t>
            </a:r>
            <a:endParaRPr kumimoji="1" lang="en-US" altLang="ko-KR" sz="2100" spc="50" dirty="0">
              <a:solidFill>
                <a:schemeClr val="tx1">
                  <a:lumMod val="75000"/>
                  <a:lumOff val="25000"/>
                </a:schemeClr>
              </a:solidFill>
              <a:latin typeface="KoPubDotum Light" pitchFamily="2" charset="-127"/>
              <a:ea typeface="KoPubDotum Light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7B5E3A6-938E-4F40-A866-53C295664A39}"/>
              </a:ext>
            </a:extLst>
          </p:cNvPr>
          <p:cNvSpPr txBox="1"/>
          <p:nvPr/>
        </p:nvSpPr>
        <p:spPr>
          <a:xfrm>
            <a:off x="6964471" y="5920154"/>
            <a:ext cx="189664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100" b="1" spc="5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시각화</a:t>
            </a:r>
            <a:endParaRPr kumimoji="1" lang="en-US" altLang="ko-KR" sz="2100" spc="50" dirty="0">
              <a:solidFill>
                <a:schemeClr val="tx1">
                  <a:lumMod val="75000"/>
                  <a:lumOff val="25000"/>
                </a:schemeClr>
              </a:solidFill>
              <a:latin typeface="KoPubDotum Light" pitchFamily="2" charset="-127"/>
              <a:ea typeface="KoPubDotum Light" pitchFamily="2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( </a:t>
            </a:r>
            <a:fld id="{BD7E264E-E326-4E99-B99F-5AF7C7828F4B}" type="slidenum">
              <a:rPr lang="ko-KR" altLang="en-US" smtClean="0"/>
              <a:pPr/>
              <a:t>6</a:t>
            </a:fld>
            <a:r>
              <a:rPr lang="ko-KR" altLang="en-US" smtClean="0"/>
              <a:t> </a:t>
            </a:r>
            <a:r>
              <a:rPr lang="en-US" altLang="ko-KR" smtClean="0"/>
              <a:t>/ 36 )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301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FD7F0E2-1059-9A48-86EA-647D20A1C4AB}"/>
              </a:ext>
            </a:extLst>
          </p:cNvPr>
          <p:cNvSpPr/>
          <p:nvPr/>
        </p:nvSpPr>
        <p:spPr>
          <a:xfrm>
            <a:off x="541727" y="1962663"/>
            <a:ext cx="3607536" cy="42094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CA9A69-23C4-0447-8175-DADB2C9505C6}"/>
              </a:ext>
            </a:extLst>
          </p:cNvPr>
          <p:cNvSpPr txBox="1"/>
          <p:nvPr/>
        </p:nvSpPr>
        <p:spPr>
          <a:xfrm>
            <a:off x="761478" y="2603255"/>
            <a:ext cx="31097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Dotum Bold" pitchFamily="2" charset="-127"/>
                <a:ea typeface="KoPubDotum Bold" pitchFamily="2" charset="-127"/>
              </a:rPr>
              <a:t>오용석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KoPubDotum Bold" pitchFamily="2" charset="-127"/>
              <a:ea typeface="KoPubDotum Bold" pitchFamily="2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D739F834-908A-6A44-81CD-EEA4BE734F4D}"/>
              </a:ext>
            </a:extLst>
          </p:cNvPr>
          <p:cNvCxnSpPr>
            <a:cxnSpLocks/>
          </p:cNvCxnSpPr>
          <p:nvPr/>
        </p:nvCxnSpPr>
        <p:spPr>
          <a:xfrm>
            <a:off x="793011" y="2330283"/>
            <a:ext cx="307497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D1B7B31-FEEA-FD40-B7EB-DCE2EB9DCE1D}"/>
              </a:ext>
            </a:extLst>
          </p:cNvPr>
          <p:cNvSpPr txBox="1"/>
          <p:nvPr/>
        </p:nvSpPr>
        <p:spPr>
          <a:xfrm>
            <a:off x="761478" y="3023263"/>
            <a:ext cx="3106512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</a:rPr>
              <a:t>프로젝트 주제 탐색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</a:endParaRPr>
          </a:p>
          <a:p>
            <a:pPr marL="285750" indent="-285750" algn="l" fontAlgn="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</a:endParaRPr>
          </a:p>
          <a:p>
            <a:pPr marL="285750" indent="-285750" algn="l" fontAlgn="t"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Dotum Medium" pitchFamily="2" charset="-127"/>
                <a:ea typeface="KoPubDotum Medium" pitchFamily="2" charset="-127"/>
              </a:rPr>
              <a:t>데이터수집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Dotum Medium" pitchFamily="2" charset="-127"/>
                <a:ea typeface="KoPubDotum Medium" pitchFamily="2" charset="-127"/>
              </a:rPr>
              <a:t> 및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</a:rPr>
              <a:t>전처리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KoPubDotum Medium" pitchFamily="2" charset="-127"/>
              <a:ea typeface="KoPubDotum Medium" pitchFamily="2" charset="-127"/>
            </a:endParaRPr>
          </a:p>
          <a:p>
            <a:pPr marL="285750" indent="-285750" algn="l" fontAlgn="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</a:endParaRPr>
          </a:p>
          <a:p>
            <a:pPr marL="285750" indent="-285750" algn="l" fontAlgn="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Dotum Medium" pitchFamily="2" charset="-127"/>
                <a:ea typeface="KoPubDotum Medium" pitchFamily="2" charset="-127"/>
              </a:rPr>
              <a:t>데이터 분석 및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Dotum Medium" pitchFamily="2" charset="-127"/>
                <a:ea typeface="KoPubDotum Medium" pitchFamily="2" charset="-127"/>
              </a:rPr>
              <a:t>인사이트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Dotum Medium" pitchFamily="2" charset="-127"/>
                <a:ea typeface="KoPubDotum Medium" pitchFamily="2" charset="-127"/>
              </a:rPr>
              <a:t> 도출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KoPubDotum Medium" pitchFamily="2" charset="-127"/>
              <a:ea typeface="KoPubDotum Medium" pitchFamily="2" charset="-127"/>
            </a:endParaRPr>
          </a:p>
          <a:p>
            <a:pPr marL="285750" indent="-285750" algn="l" fontAlgn="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</a:endParaRPr>
          </a:p>
          <a:p>
            <a:pPr marL="285750" indent="-285750" algn="l" fontAlgn="t"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Dotum Medium" pitchFamily="2" charset="-127"/>
                <a:ea typeface="KoPubDotum Medium" pitchFamily="2" charset="-127"/>
              </a:rPr>
              <a:t>모델학습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Dotum Medium" pitchFamily="2" charset="-127"/>
                <a:ea typeface="KoPubDotum Medium" pitchFamily="2" charset="-127"/>
              </a:rPr>
              <a:t> 및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Dotum Medium" pitchFamily="2" charset="-127"/>
                <a:ea typeface="KoPubDotum Medium" pitchFamily="2" charset="-127"/>
              </a:rPr>
              <a:t>모델가공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KoPubDotum Medium" pitchFamily="2" charset="-127"/>
              <a:ea typeface="KoPubDotum Medium" pitchFamily="2" charset="-127"/>
            </a:endParaRPr>
          </a:p>
          <a:p>
            <a:pPr marL="285750" indent="-285750" algn="l" fontAlgn="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</a:endParaRPr>
          </a:p>
          <a:p>
            <a:pPr marL="285750" indent="-285750" algn="l" fontAlgn="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Dotum Medium" pitchFamily="2" charset="-127"/>
                <a:ea typeface="KoPubDotum Medium" pitchFamily="2" charset="-127"/>
              </a:rPr>
              <a:t>최종 확인 및 문서 작업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KoPubDotum Medium" pitchFamily="2" charset="-127"/>
              <a:ea typeface="KoPubDotum Medium" pitchFamily="2" charset="-127"/>
            </a:endParaRPr>
          </a:p>
          <a:p>
            <a:pPr marL="285750" indent="-285750" algn="l" fontAlgn="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KoPubDotum Medium" pitchFamily="2" charset="-127"/>
              <a:ea typeface="KoPubDotum Medium" pitchFamily="2" charset="-127"/>
            </a:endParaRPr>
          </a:p>
          <a:p>
            <a:pPr marL="285750" indent="-285750" algn="l" fontAlgn="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D5E4108-AEE7-0448-9F9C-1B2C96330D75}"/>
              </a:ext>
            </a:extLst>
          </p:cNvPr>
          <p:cNvSpPr/>
          <p:nvPr/>
        </p:nvSpPr>
        <p:spPr>
          <a:xfrm>
            <a:off x="4242189" y="1962663"/>
            <a:ext cx="3607536" cy="42094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767AFB7-5185-6F40-AB91-5CEC3AF2DFC8}"/>
              </a:ext>
            </a:extLst>
          </p:cNvPr>
          <p:cNvSpPr txBox="1"/>
          <p:nvPr/>
        </p:nvSpPr>
        <p:spPr>
          <a:xfrm>
            <a:off x="4461940" y="2603255"/>
            <a:ext cx="31097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Dotum Bold" pitchFamily="2" charset="-127"/>
                <a:ea typeface="KoPubDotum Bold" pitchFamily="2" charset="-127"/>
              </a:rPr>
              <a:t>이원빈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KoPubDotum Bold" pitchFamily="2" charset="-127"/>
              <a:ea typeface="KoPubDotum Bold" pitchFamily="2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F01E740B-CDA2-BF4C-B1A9-D0B46171A31A}"/>
              </a:ext>
            </a:extLst>
          </p:cNvPr>
          <p:cNvCxnSpPr>
            <a:cxnSpLocks/>
          </p:cNvCxnSpPr>
          <p:nvPr/>
        </p:nvCxnSpPr>
        <p:spPr>
          <a:xfrm>
            <a:off x="4493473" y="2330283"/>
            <a:ext cx="307497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72F89DF-4A38-7F47-9188-215E8D18AD4A}"/>
              </a:ext>
            </a:extLst>
          </p:cNvPr>
          <p:cNvSpPr txBox="1"/>
          <p:nvPr/>
        </p:nvSpPr>
        <p:spPr>
          <a:xfrm>
            <a:off x="4461940" y="2985163"/>
            <a:ext cx="3106512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</a:rPr>
              <a:t>프로젝트 주제 탐색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</a:endParaRPr>
          </a:p>
          <a:p>
            <a:pPr marL="285750" indent="-285750" fontAlgn="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</a:endParaRP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</a:rPr>
              <a:t>데이터수집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</a:rPr>
              <a:t> 및 전처리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</a:endParaRPr>
          </a:p>
          <a:p>
            <a:pPr marL="285750" indent="-285750" fontAlgn="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</a:endParaRP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</a:rPr>
              <a:t>데이터 분석 및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</a:rPr>
              <a:t>인사이트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</a:rPr>
              <a:t> 도출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</a:endParaRPr>
          </a:p>
          <a:p>
            <a:pPr marL="285750" indent="-285750" fontAlgn="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</a:endParaRP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</a:rPr>
              <a:t>모델학습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</a:rPr>
              <a:t> 및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</a:rPr>
              <a:t>모델가공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</a:endParaRPr>
          </a:p>
          <a:p>
            <a:pPr fontAlgn="t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</a:endParaRP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</a:rPr>
              <a:t>최종 확인 및 문서 작업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</a:endParaRPr>
          </a:p>
          <a:p>
            <a:pPr marL="285750" indent="-285750" fontAlgn="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</a:endParaRPr>
          </a:p>
          <a:p>
            <a:pPr marL="285750" indent="-285750" fontAlgn="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</a:endParaRPr>
          </a:p>
          <a:p>
            <a:pPr marL="285750" indent="-285750" fontAlgn="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</a:endParaRPr>
          </a:p>
          <a:p>
            <a:pPr marL="285750" indent="-285750" fontAlgn="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578847F-ED45-4B47-A283-B19B6080626E}"/>
              </a:ext>
            </a:extLst>
          </p:cNvPr>
          <p:cNvSpPr/>
          <p:nvPr/>
        </p:nvSpPr>
        <p:spPr>
          <a:xfrm>
            <a:off x="7942651" y="1962663"/>
            <a:ext cx="3607536" cy="42094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4FC7DFD-FEC0-8544-9914-4092BAC2923C}"/>
              </a:ext>
            </a:extLst>
          </p:cNvPr>
          <p:cNvSpPr txBox="1"/>
          <p:nvPr/>
        </p:nvSpPr>
        <p:spPr>
          <a:xfrm>
            <a:off x="8162402" y="2603255"/>
            <a:ext cx="31097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Dotum Bold" pitchFamily="2" charset="-127"/>
                <a:ea typeface="KoPubDotum Bold" pitchFamily="2" charset="-127"/>
              </a:rPr>
              <a:t>조수연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KoPubDotum Bold" pitchFamily="2" charset="-127"/>
              <a:ea typeface="KoPubDotum Bold" pitchFamily="2" charset="-127"/>
            </a:endParaRPr>
          </a:p>
        </p:txBody>
      </p: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B6AED3AD-C8A6-7A40-884E-4A5962FB3267}"/>
              </a:ext>
            </a:extLst>
          </p:cNvPr>
          <p:cNvCxnSpPr>
            <a:cxnSpLocks/>
          </p:cNvCxnSpPr>
          <p:nvPr/>
        </p:nvCxnSpPr>
        <p:spPr>
          <a:xfrm>
            <a:off x="8193935" y="2330283"/>
            <a:ext cx="307497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9A5EAF1-5B3D-904D-8960-D1250BC7BD22}"/>
              </a:ext>
            </a:extLst>
          </p:cNvPr>
          <p:cNvSpPr txBox="1"/>
          <p:nvPr/>
        </p:nvSpPr>
        <p:spPr>
          <a:xfrm>
            <a:off x="8162402" y="2985163"/>
            <a:ext cx="3106512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</a:rPr>
              <a:t>프로젝트 주제 탐색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</a:endParaRPr>
          </a:p>
          <a:p>
            <a:pPr marL="285750" indent="-285750" fontAlgn="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</a:endParaRP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</a:rPr>
              <a:t>데이터 수집 및 전처리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</a:endParaRPr>
          </a:p>
          <a:p>
            <a:pPr marL="285750" indent="-285750" fontAlgn="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</a:endParaRP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</a:rPr>
              <a:t>데이터 분석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</a:endParaRPr>
          </a:p>
          <a:p>
            <a:pPr marL="285750" indent="-285750" fontAlgn="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</a:endParaRP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</a:rPr>
              <a:t>모델학습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</a:endParaRPr>
          </a:p>
          <a:p>
            <a:pPr marL="285750" indent="-285750" fontAlgn="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</a:endParaRP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Medium" pitchFamily="2" charset="-127"/>
                <a:ea typeface="KoPubDotum Medium" pitchFamily="2" charset="-127"/>
              </a:rPr>
              <a:t>최종 확인 및 문서 작업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</a:endParaRPr>
          </a:p>
          <a:p>
            <a:pPr marL="285750" indent="-285750" fontAlgn="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</a:endParaRPr>
          </a:p>
          <a:p>
            <a:pPr marL="285750" indent="-285750" fontAlgn="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DB2D197-D85C-004F-B2DD-3757F6C8A7FF}"/>
              </a:ext>
            </a:extLst>
          </p:cNvPr>
          <p:cNvSpPr txBox="1"/>
          <p:nvPr/>
        </p:nvSpPr>
        <p:spPr>
          <a:xfrm>
            <a:off x="521152" y="846348"/>
            <a:ext cx="667568" cy="364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kumimoji="1" lang="en-US" altLang="ko-KR" sz="2800" b="1" spc="50" dirty="0">
                <a:solidFill>
                  <a:srgbClr val="4356D9"/>
                </a:solidFill>
                <a:latin typeface="KoPubDotum Bold" pitchFamily="2" charset="-127"/>
                <a:ea typeface="KoPubDotum Bold" pitchFamily="2" charset="-127"/>
              </a:rPr>
              <a:t>02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488FA23-5D7E-E34B-BC06-94BFBE6830AC}"/>
              </a:ext>
            </a:extLst>
          </p:cNvPr>
          <p:cNvSpPr txBox="1"/>
          <p:nvPr/>
        </p:nvSpPr>
        <p:spPr>
          <a:xfrm>
            <a:off x="1114906" y="846348"/>
            <a:ext cx="54376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kumimoji="1" lang="ko-KR" altLang="en-US" sz="28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rPr>
              <a:t>팀 구성 및 역할</a:t>
            </a:r>
            <a:endParaRPr kumimoji="1" lang="en-US" altLang="ko-KR" sz="2800" b="1" spc="50" dirty="0">
              <a:solidFill>
                <a:schemeClr val="tx1">
                  <a:lumMod val="75000"/>
                  <a:lumOff val="25000"/>
                </a:schemeClr>
              </a:solidFill>
              <a:latin typeface="KoPubDotum Bold" pitchFamily="2" charset="-127"/>
              <a:ea typeface="KoPubDotum Bold" pitchFamily="2" charset="-127"/>
            </a:endParaRPr>
          </a:p>
        </p:txBody>
      </p: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E94FC7DA-2458-1842-AD15-92BD32DAC69D}"/>
              </a:ext>
            </a:extLst>
          </p:cNvPr>
          <p:cNvCxnSpPr>
            <a:cxnSpLocks/>
          </p:cNvCxnSpPr>
          <p:nvPr/>
        </p:nvCxnSpPr>
        <p:spPr>
          <a:xfrm flipH="1">
            <a:off x="1160274" y="1332055"/>
            <a:ext cx="102358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1B62485A-8A88-D34F-A79B-9CA91E8ACFE0}"/>
              </a:ext>
            </a:extLst>
          </p:cNvPr>
          <p:cNvCxnSpPr>
            <a:cxnSpLocks/>
          </p:cNvCxnSpPr>
          <p:nvPr/>
        </p:nvCxnSpPr>
        <p:spPr>
          <a:xfrm>
            <a:off x="625780" y="1308497"/>
            <a:ext cx="489126" cy="0"/>
          </a:xfrm>
          <a:prstGeom prst="line">
            <a:avLst/>
          </a:prstGeom>
          <a:ln w="76200">
            <a:solidFill>
              <a:srgbClr val="4356D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060" y="1397216"/>
            <a:ext cx="540000" cy="5400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86101" y="1430698"/>
            <a:ext cx="901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■ 팀 명   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       )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0388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7BC8A9A7-59FB-B54A-A259-D7496805CA20}"/>
              </a:ext>
            </a:extLst>
          </p:cNvPr>
          <p:cNvSpPr txBox="1"/>
          <p:nvPr/>
        </p:nvSpPr>
        <p:spPr>
          <a:xfrm>
            <a:off x="1114906" y="846348"/>
            <a:ext cx="5437655" cy="363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kumimoji="1" lang="ko-KR" altLang="en-US" sz="2800" b="1" spc="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rPr>
              <a:t>프로젝트 일정</a:t>
            </a:r>
            <a:endParaRPr kumimoji="1" lang="en-US" altLang="ko-KR" sz="2800" b="1" spc="50" dirty="0">
              <a:solidFill>
                <a:schemeClr val="tx1">
                  <a:lumMod val="75000"/>
                  <a:lumOff val="25000"/>
                </a:schemeClr>
              </a:solidFill>
              <a:latin typeface="KoPubDotum Bold" pitchFamily="2" charset="-127"/>
              <a:ea typeface="KoPubDotum Bold" pitchFamily="2" charset="-127"/>
            </a:endParaRP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9A3841FE-4248-0F42-8D3B-B65DEEF97DDA}"/>
              </a:ext>
            </a:extLst>
          </p:cNvPr>
          <p:cNvCxnSpPr>
            <a:cxnSpLocks/>
          </p:cNvCxnSpPr>
          <p:nvPr/>
        </p:nvCxnSpPr>
        <p:spPr>
          <a:xfrm flipH="1">
            <a:off x="1160274" y="1332055"/>
            <a:ext cx="102358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F85D6675-52AC-B54A-88B4-F3DFC28361B6}"/>
              </a:ext>
            </a:extLst>
          </p:cNvPr>
          <p:cNvCxnSpPr>
            <a:cxnSpLocks/>
          </p:cNvCxnSpPr>
          <p:nvPr/>
        </p:nvCxnSpPr>
        <p:spPr>
          <a:xfrm>
            <a:off x="625780" y="1308497"/>
            <a:ext cx="489126" cy="0"/>
          </a:xfrm>
          <a:prstGeom prst="line">
            <a:avLst/>
          </a:prstGeom>
          <a:ln w="76200">
            <a:solidFill>
              <a:srgbClr val="4356D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DB2D197-D85C-004F-B2DD-3757F6C8A7FF}"/>
              </a:ext>
            </a:extLst>
          </p:cNvPr>
          <p:cNvSpPr txBox="1"/>
          <p:nvPr/>
        </p:nvSpPr>
        <p:spPr>
          <a:xfrm>
            <a:off x="521152" y="846348"/>
            <a:ext cx="667568" cy="364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kumimoji="1" lang="en-US" altLang="ko-KR" sz="2800" b="1" spc="50" dirty="0" smtClean="0">
                <a:solidFill>
                  <a:srgbClr val="4356D9"/>
                </a:solidFill>
                <a:latin typeface="KoPubDotum Bold" pitchFamily="2" charset="-127"/>
                <a:ea typeface="KoPubDotum Bold" pitchFamily="2" charset="-127"/>
              </a:rPr>
              <a:t>03</a:t>
            </a:r>
            <a:endParaRPr kumimoji="1" lang="en-US" altLang="ko-KR" sz="2800" b="1" spc="50" dirty="0">
              <a:solidFill>
                <a:srgbClr val="4356D9"/>
              </a:solidFill>
              <a:latin typeface="KoPubDotum Bold" pitchFamily="2" charset="-127"/>
              <a:ea typeface="KoPubDotum Bold" pitchFamily="2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029363"/>
              </p:ext>
            </p:extLst>
          </p:nvPr>
        </p:nvGraphicFramePr>
        <p:xfrm>
          <a:off x="625780" y="1456405"/>
          <a:ext cx="10728020" cy="4952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2005">
                  <a:extLst>
                    <a:ext uri="{9D8B030D-6E8A-4147-A177-3AD203B41FA5}">
                      <a16:colId xmlns:a16="http://schemas.microsoft.com/office/drawing/2014/main" val="26792187"/>
                    </a:ext>
                  </a:extLst>
                </a:gridCol>
                <a:gridCol w="2682005">
                  <a:extLst>
                    <a:ext uri="{9D8B030D-6E8A-4147-A177-3AD203B41FA5}">
                      <a16:colId xmlns:a16="http://schemas.microsoft.com/office/drawing/2014/main" val="3619846598"/>
                    </a:ext>
                  </a:extLst>
                </a:gridCol>
                <a:gridCol w="2682005">
                  <a:extLst>
                    <a:ext uri="{9D8B030D-6E8A-4147-A177-3AD203B41FA5}">
                      <a16:colId xmlns:a16="http://schemas.microsoft.com/office/drawing/2014/main" val="3920719234"/>
                    </a:ext>
                  </a:extLst>
                </a:gridCol>
                <a:gridCol w="2682005">
                  <a:extLst>
                    <a:ext uri="{9D8B030D-6E8A-4147-A177-3AD203B41FA5}">
                      <a16:colId xmlns:a16="http://schemas.microsoft.com/office/drawing/2014/main" val="2965269789"/>
                    </a:ext>
                  </a:extLst>
                </a:gridCol>
              </a:tblGrid>
              <a:tr h="5406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KoPubDotum"/>
                        </a:rPr>
                        <a:t>구 분</a:t>
                      </a:r>
                      <a:endParaRPr lang="ko-KR" altLang="en-US" dirty="0">
                        <a:latin typeface="KoPubDot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KoPubDotum"/>
                        </a:rPr>
                        <a:t>기 간</a:t>
                      </a:r>
                      <a:endParaRPr lang="ko-KR" altLang="en-US" dirty="0">
                        <a:latin typeface="KoPubDot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KoPubDotum"/>
                        </a:rPr>
                        <a:t>활 동</a:t>
                      </a:r>
                      <a:endParaRPr lang="ko-KR" altLang="en-US" dirty="0">
                        <a:latin typeface="KoPubDot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KoPubDotum"/>
                        </a:rPr>
                        <a:t>비 고</a:t>
                      </a:r>
                      <a:endParaRPr lang="ko-KR" altLang="en-US" dirty="0">
                        <a:latin typeface="KoPubDotum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289409"/>
                  </a:ext>
                </a:extLst>
              </a:tr>
              <a:tr h="5406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KoPubDotum"/>
                        </a:rPr>
                        <a:t>프로젝트 주제 선정 및 기획</a:t>
                      </a:r>
                      <a:endParaRPr lang="ko-KR" altLang="en-US" sz="1600" dirty="0">
                        <a:latin typeface="KoPubDot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KoPubDotum"/>
                        </a:rPr>
                        <a:t>2024.11.19 ~ 2024.11.21</a:t>
                      </a:r>
                      <a:endParaRPr lang="ko-KR" altLang="en-US" sz="1600" dirty="0">
                        <a:latin typeface="KoPubDot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KoPubDotum"/>
                        </a:rPr>
                        <a:t>주제 선정 및 유사프로젝트 사례 조사 및 참고자료 검토</a:t>
                      </a:r>
                      <a:endParaRPr lang="ko-KR" altLang="en-US" sz="1600" dirty="0">
                        <a:latin typeface="KoPubDot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KoPubDotum"/>
                        </a:rPr>
                        <a:t>관심분야 기반</a:t>
                      </a:r>
                      <a:endParaRPr lang="ko-KR" altLang="en-US" sz="1600" dirty="0">
                        <a:latin typeface="KoPubDotum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993756"/>
                  </a:ext>
                </a:extLst>
              </a:tr>
              <a:tr h="5406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KoPubDotum"/>
                        </a:rPr>
                        <a:t>데이터 수집 및 전처리</a:t>
                      </a:r>
                      <a:endParaRPr lang="ko-KR" altLang="en-US" sz="1600" dirty="0">
                        <a:latin typeface="KoPubDot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KoPubDotum"/>
                        </a:rPr>
                        <a:t>2024.11.21 ~ 2024.11.23</a:t>
                      </a:r>
                      <a:endParaRPr lang="ko-KR" altLang="en-US" sz="1600" dirty="0">
                        <a:latin typeface="KoPubDot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latin typeface="KoPubDotum"/>
                        </a:rPr>
                        <a:t>공공데이터</a:t>
                      </a:r>
                      <a:r>
                        <a:rPr lang="en-US" altLang="ko-KR" sz="1600" dirty="0" smtClean="0">
                          <a:latin typeface="KoPubDotum"/>
                        </a:rPr>
                        <a:t>, </a:t>
                      </a:r>
                      <a:r>
                        <a:rPr lang="ko-KR" altLang="en-US" sz="1600" dirty="0" smtClean="0">
                          <a:latin typeface="KoPubDotum"/>
                        </a:rPr>
                        <a:t>카카오</a:t>
                      </a:r>
                      <a:r>
                        <a:rPr lang="en-US" altLang="ko-KR" sz="1600" dirty="0" smtClean="0">
                          <a:latin typeface="KoPubDotum"/>
                        </a:rPr>
                        <a:t>API </a:t>
                      </a:r>
                      <a:r>
                        <a:rPr lang="ko-KR" altLang="en-US" sz="1600" dirty="0" smtClean="0">
                          <a:latin typeface="KoPubDotum"/>
                        </a:rPr>
                        <a:t>등 데이터 수집 선정 </a:t>
                      </a:r>
                      <a:endParaRPr lang="ko-KR" altLang="en-US" sz="1600" dirty="0">
                        <a:latin typeface="KoPubDot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latin typeface="KoPubDotum"/>
                        </a:rPr>
                        <a:t>공공데이터</a:t>
                      </a:r>
                      <a:r>
                        <a:rPr lang="ko-KR" altLang="en-US" sz="1600" dirty="0" smtClean="0">
                          <a:latin typeface="KoPubDotum"/>
                        </a:rPr>
                        <a:t> 활용</a:t>
                      </a:r>
                      <a:endParaRPr lang="ko-KR" altLang="en-US" sz="1600" dirty="0">
                        <a:latin typeface="KoPubDotum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839422"/>
                  </a:ext>
                </a:extLst>
              </a:tr>
              <a:tr h="5406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KoPubDotum"/>
                        </a:rPr>
                        <a:t>탐색적 자료분석 및 데이터 전처리</a:t>
                      </a:r>
                      <a:endParaRPr lang="ko-KR" altLang="en-US" sz="1600" dirty="0">
                        <a:latin typeface="KoPubDot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KoPubDotum"/>
                        </a:rPr>
                        <a:t>2024.11.23 ~ 2024.11.29</a:t>
                      </a:r>
                      <a:endParaRPr lang="ko-KR" altLang="en-US" sz="1600" dirty="0">
                        <a:latin typeface="KoPubDot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latin typeface="KoPubDotum"/>
                        </a:rPr>
                        <a:t>결측치처리</a:t>
                      </a:r>
                      <a:r>
                        <a:rPr lang="en-US" altLang="ko-KR" sz="1600" dirty="0" smtClean="0">
                          <a:latin typeface="KoPubDotum"/>
                        </a:rPr>
                        <a:t>,</a:t>
                      </a:r>
                      <a:r>
                        <a:rPr lang="en-US" altLang="ko-KR" sz="1600" baseline="0" dirty="0" smtClean="0">
                          <a:latin typeface="KoPubDotum"/>
                        </a:rPr>
                        <a:t> </a:t>
                      </a:r>
                      <a:r>
                        <a:rPr lang="ko-KR" altLang="en-US" sz="1600" dirty="0" err="1" smtClean="0">
                          <a:latin typeface="KoPubDotum"/>
                        </a:rPr>
                        <a:t>이상치처리</a:t>
                      </a:r>
                      <a:r>
                        <a:rPr lang="en-US" altLang="ko-KR" sz="1600" dirty="0" smtClean="0">
                          <a:latin typeface="KoPubDotum"/>
                        </a:rPr>
                        <a:t>, </a:t>
                      </a:r>
                      <a:r>
                        <a:rPr lang="ko-KR" altLang="en-US" sz="1600" dirty="0" smtClean="0">
                          <a:latin typeface="KoPubDotum"/>
                        </a:rPr>
                        <a:t>데이터 정규화 및 표준화 등 데이터 전처리 수행</a:t>
                      </a:r>
                      <a:endParaRPr lang="ko-KR" altLang="en-US" sz="1600" dirty="0">
                        <a:latin typeface="KoPubDot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KoPubDotum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5034841"/>
                  </a:ext>
                </a:extLst>
              </a:tr>
              <a:tr h="5406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latin typeface="KoPubDotum"/>
                        </a:rPr>
                        <a:t>예측모델링</a:t>
                      </a:r>
                      <a:r>
                        <a:rPr lang="ko-KR" altLang="en-US" sz="1600" dirty="0" smtClean="0">
                          <a:latin typeface="KoPubDotum"/>
                        </a:rPr>
                        <a:t> 및 개선</a:t>
                      </a:r>
                      <a:endParaRPr lang="ko-KR" altLang="en-US" sz="1600" dirty="0">
                        <a:latin typeface="KoPubDot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KoPubDotum"/>
                        </a:rPr>
                        <a:t>2024.11.29 ~</a:t>
                      </a:r>
                    </a:p>
                    <a:p>
                      <a:pPr algn="ctr" latinLnBrk="1"/>
                      <a:r>
                        <a:rPr lang="en-US" altLang="ko-KR" sz="1600" dirty="0" smtClean="0">
                          <a:latin typeface="KoPubDotum"/>
                        </a:rPr>
                        <a:t>2024.11.31</a:t>
                      </a:r>
                      <a:endParaRPr lang="ko-KR" altLang="en-US" sz="1600" dirty="0">
                        <a:latin typeface="KoPubDot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KoPubDotum"/>
                        </a:rPr>
                        <a:t>모델 성능 평가</a:t>
                      </a:r>
                      <a:r>
                        <a:rPr lang="en-US" altLang="ko-KR" sz="1600" dirty="0" smtClean="0">
                          <a:latin typeface="KoPubDotum"/>
                        </a:rPr>
                        <a:t>,</a:t>
                      </a:r>
                      <a:r>
                        <a:rPr lang="ko-KR" altLang="en-US" sz="1600" dirty="0" err="1" smtClean="0">
                          <a:latin typeface="KoPubDotum"/>
                        </a:rPr>
                        <a:t>하이퍼파라미터</a:t>
                      </a:r>
                      <a:r>
                        <a:rPr lang="ko-KR" altLang="en-US" sz="1600" dirty="0" smtClean="0">
                          <a:latin typeface="KoPubDotum"/>
                        </a:rPr>
                        <a:t> 조정 등 모델 선택 및 학습</a:t>
                      </a:r>
                      <a:endParaRPr lang="ko-KR" altLang="en-US" sz="1600" dirty="0">
                        <a:latin typeface="KoPubDot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KoPubDotum"/>
                        </a:rPr>
                        <a:t>모델 비교를 통해 최적의 알고리즘 선정</a:t>
                      </a:r>
                      <a:endParaRPr lang="ko-KR" altLang="en-US" sz="1600" dirty="0">
                        <a:latin typeface="KoPubDotum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915759"/>
                  </a:ext>
                </a:extLst>
              </a:tr>
              <a:tr h="5406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KoPubDotum"/>
                        </a:rPr>
                        <a:t>모델 최종 테스트 및 서비스 구축</a:t>
                      </a:r>
                      <a:endParaRPr lang="ko-KR" altLang="en-US" sz="1600" dirty="0">
                        <a:latin typeface="KoPubDot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KoPubDotum"/>
                        </a:rPr>
                        <a:t>2024.11.31 ~</a:t>
                      </a:r>
                    </a:p>
                    <a:p>
                      <a:pPr algn="ctr" latinLnBrk="1"/>
                      <a:r>
                        <a:rPr lang="en-US" altLang="ko-KR" sz="1600" dirty="0" smtClean="0">
                          <a:latin typeface="KoPubDotum"/>
                        </a:rPr>
                        <a:t> 2024.12.3</a:t>
                      </a:r>
                      <a:endParaRPr lang="ko-KR" altLang="en-US" sz="1600" dirty="0">
                        <a:latin typeface="KoPubDot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KoPubDotum"/>
                        </a:rPr>
                        <a:t>최종 성능 검증</a:t>
                      </a:r>
                      <a:r>
                        <a:rPr lang="en-US" altLang="ko-KR" sz="1600" dirty="0" smtClean="0">
                          <a:latin typeface="KoPubDotum"/>
                        </a:rPr>
                        <a:t>(</a:t>
                      </a:r>
                      <a:r>
                        <a:rPr lang="ko-KR" altLang="en-US" sz="1600" dirty="0" smtClean="0">
                          <a:latin typeface="KoPubDotum"/>
                        </a:rPr>
                        <a:t>회귀</a:t>
                      </a:r>
                      <a:r>
                        <a:rPr lang="en-US" altLang="ko-KR" sz="1600" dirty="0" smtClean="0">
                          <a:latin typeface="KoPubDotum"/>
                        </a:rPr>
                        <a:t>-</a:t>
                      </a:r>
                      <a:r>
                        <a:rPr lang="ko-KR" altLang="en-US" sz="1600" dirty="0" err="1" smtClean="0">
                          <a:latin typeface="KoPubDotum"/>
                        </a:rPr>
                        <a:t>랜덤포레스트</a:t>
                      </a:r>
                      <a:r>
                        <a:rPr lang="en-US" altLang="ko-KR" sz="1600" dirty="0" smtClean="0">
                          <a:latin typeface="KoPubDotum"/>
                        </a:rPr>
                        <a:t>), </a:t>
                      </a:r>
                      <a:r>
                        <a:rPr lang="ko-KR" altLang="en-US" sz="1600" dirty="0" smtClean="0">
                          <a:latin typeface="KoPubDotum"/>
                        </a:rPr>
                        <a:t>결과물 발표 및 피드백 수집</a:t>
                      </a:r>
                      <a:endParaRPr lang="ko-KR" altLang="en-US" sz="1600" dirty="0">
                        <a:latin typeface="KoPubDot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KoPubDotum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445996"/>
                  </a:ext>
                </a:extLst>
              </a:tr>
              <a:tr h="5406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KoPubDotum"/>
                        </a:rPr>
                        <a:t>총 개발기간</a:t>
                      </a:r>
                      <a:endParaRPr lang="ko-KR" altLang="en-US" sz="1600" dirty="0">
                        <a:latin typeface="KoPubDot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KoPubDotum"/>
                        </a:rPr>
                        <a:t>2024.11.19 ~ 2024.12.03</a:t>
                      </a:r>
                      <a:endParaRPr lang="ko-KR" altLang="en-US" sz="1600" dirty="0">
                        <a:latin typeface="KoPubDot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KoPubDot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KoPubDotum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5271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158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77F6A26E-1029-5C47-8063-E35E066F380D}"/>
              </a:ext>
            </a:extLst>
          </p:cNvPr>
          <p:cNvSpPr txBox="1"/>
          <p:nvPr/>
        </p:nvSpPr>
        <p:spPr>
          <a:xfrm>
            <a:off x="1114906" y="846348"/>
            <a:ext cx="5437655" cy="363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kumimoji="1" lang="ko-KR" altLang="en-US" sz="28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rPr>
              <a:t>데이터 수집 및 전처리</a:t>
            </a:r>
            <a:endParaRPr kumimoji="1" lang="en-US" altLang="ko-KR" sz="2800" b="1" spc="50" dirty="0">
              <a:solidFill>
                <a:schemeClr val="tx1">
                  <a:lumMod val="75000"/>
                  <a:lumOff val="25000"/>
                </a:schemeClr>
              </a:solidFill>
              <a:latin typeface="KoPubDotum Bold" pitchFamily="2" charset="-127"/>
              <a:ea typeface="KoPubDotum Bold" pitchFamily="2" charset="-127"/>
            </a:endParaRPr>
          </a:p>
        </p:txBody>
      </p: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544A70E8-2EB0-0F42-9060-81D99C3D0790}"/>
              </a:ext>
            </a:extLst>
          </p:cNvPr>
          <p:cNvCxnSpPr>
            <a:cxnSpLocks/>
          </p:cNvCxnSpPr>
          <p:nvPr/>
        </p:nvCxnSpPr>
        <p:spPr>
          <a:xfrm flipH="1">
            <a:off x="1160274" y="1332055"/>
            <a:ext cx="102358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31A95D17-D015-4247-A8A5-2542A9BE7A90}"/>
              </a:ext>
            </a:extLst>
          </p:cNvPr>
          <p:cNvCxnSpPr>
            <a:cxnSpLocks/>
          </p:cNvCxnSpPr>
          <p:nvPr/>
        </p:nvCxnSpPr>
        <p:spPr>
          <a:xfrm>
            <a:off x="625780" y="1308497"/>
            <a:ext cx="489126" cy="0"/>
          </a:xfrm>
          <a:prstGeom prst="line">
            <a:avLst/>
          </a:prstGeom>
          <a:ln w="76200">
            <a:solidFill>
              <a:srgbClr val="4356D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DB2D197-D85C-004F-B2DD-3757F6C8A7FF}"/>
              </a:ext>
            </a:extLst>
          </p:cNvPr>
          <p:cNvSpPr txBox="1"/>
          <p:nvPr/>
        </p:nvSpPr>
        <p:spPr>
          <a:xfrm>
            <a:off x="521152" y="846348"/>
            <a:ext cx="667568" cy="364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kumimoji="1" lang="en-US" altLang="ko-KR" sz="2800" b="1" spc="50" dirty="0">
                <a:solidFill>
                  <a:srgbClr val="4356D9"/>
                </a:solidFill>
                <a:latin typeface="KoPubDotum Bold" pitchFamily="2" charset="-127"/>
                <a:ea typeface="KoPubDotum Bold" pitchFamily="2" charset="-127"/>
              </a:rPr>
              <a:t>04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80" y="1696297"/>
            <a:ext cx="5926781" cy="40907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7B5E3A6-938E-4F40-A866-53C295664A39}"/>
              </a:ext>
            </a:extLst>
          </p:cNvPr>
          <p:cNvSpPr txBox="1"/>
          <p:nvPr/>
        </p:nvSpPr>
        <p:spPr>
          <a:xfrm>
            <a:off x="6723326" y="1696297"/>
            <a:ext cx="50386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rPr>
              <a:t>기준 데이터</a:t>
            </a:r>
            <a:r>
              <a:rPr kumimoji="1" lang="en-US" altLang="ko-KR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rPr>
              <a:t>: </a:t>
            </a:r>
          </a:p>
          <a:p>
            <a:r>
              <a:rPr kumimoji="1" lang="ko-KR" altLang="en-US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rPr>
              <a:t>행정동 별 </a:t>
            </a:r>
            <a:r>
              <a:rPr kumimoji="1" lang="ko-KR" altLang="en-US" sz="2400" b="1" spc="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rPr>
              <a:t>추정매출</a:t>
            </a:r>
            <a:r>
              <a:rPr kumimoji="1" lang="ko-KR" altLang="en-US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rPr>
              <a:t> 데이터</a:t>
            </a:r>
            <a:endParaRPr kumimoji="1" lang="en-US" altLang="ko-KR" sz="2400" spc="50" dirty="0">
              <a:solidFill>
                <a:schemeClr val="tx1">
                  <a:lumMod val="75000"/>
                  <a:lumOff val="25000"/>
                </a:schemeClr>
              </a:solidFill>
              <a:latin typeface="KoPubDotum Light" pitchFamily="2" charset="-127"/>
              <a:ea typeface="KoPubDotum Light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B5E3A6-938E-4F40-A866-53C295664A39}"/>
              </a:ext>
            </a:extLst>
          </p:cNvPr>
          <p:cNvSpPr txBox="1"/>
          <p:nvPr/>
        </p:nvSpPr>
        <p:spPr>
          <a:xfrm>
            <a:off x="6723325" y="2795698"/>
            <a:ext cx="50386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400" b="1" spc="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rPr>
              <a:t>집계기간</a:t>
            </a:r>
            <a:r>
              <a:rPr kumimoji="1" lang="en-US" altLang="ko-KR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rPr>
              <a:t>: </a:t>
            </a:r>
          </a:p>
          <a:p>
            <a:r>
              <a:rPr kumimoji="1" lang="en-US" altLang="ko-KR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2019</a:t>
            </a:r>
            <a:r>
              <a:rPr kumimoji="1" lang="ko-KR" altLang="en-US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년 </a:t>
            </a:r>
            <a:r>
              <a:rPr kumimoji="1" lang="en-US" altLang="ko-KR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1</a:t>
            </a:r>
            <a:r>
              <a:rPr kumimoji="1" lang="ko-KR" altLang="en-US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분기 </a:t>
            </a:r>
            <a:r>
              <a:rPr kumimoji="1" lang="en-US" altLang="ko-KR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– 2024</a:t>
            </a:r>
            <a:r>
              <a:rPr kumimoji="1" lang="ko-KR" altLang="en-US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년 </a:t>
            </a:r>
            <a:r>
              <a:rPr kumimoji="1" lang="en-US" altLang="ko-KR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2</a:t>
            </a:r>
            <a:r>
              <a:rPr kumimoji="1" lang="ko-KR" altLang="en-US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분기</a:t>
            </a:r>
            <a:endParaRPr kumimoji="1" lang="en-US" altLang="ko-KR" sz="2400" spc="50" dirty="0">
              <a:solidFill>
                <a:schemeClr val="tx1">
                  <a:lumMod val="75000"/>
                  <a:lumOff val="25000"/>
                </a:schemeClr>
              </a:solidFill>
              <a:latin typeface="KoPubDotum Light" pitchFamily="2" charset="-127"/>
              <a:ea typeface="KoPubDotum Light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B5E3A6-938E-4F40-A866-53C295664A39}"/>
              </a:ext>
            </a:extLst>
          </p:cNvPr>
          <p:cNvSpPr txBox="1"/>
          <p:nvPr/>
        </p:nvSpPr>
        <p:spPr>
          <a:xfrm>
            <a:off x="6723325" y="3895099"/>
            <a:ext cx="50386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rPr>
              <a:t>기준 컬럼</a:t>
            </a:r>
            <a:r>
              <a:rPr kumimoji="1" lang="en-US" altLang="ko-KR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pitchFamily="2" charset="-127"/>
                <a:ea typeface="KoPubDotum Bold" pitchFamily="2" charset="-127"/>
              </a:rPr>
              <a:t>: </a:t>
            </a:r>
          </a:p>
          <a:p>
            <a:r>
              <a:rPr kumimoji="1" lang="ko-KR" altLang="en-US" sz="2400" b="1" spc="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년분기</a:t>
            </a:r>
            <a:r>
              <a:rPr kumimoji="1" lang="en-US" altLang="ko-KR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, </a:t>
            </a:r>
            <a:r>
              <a:rPr kumimoji="1" lang="ko-KR" altLang="en-US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행정동</a:t>
            </a:r>
            <a:r>
              <a:rPr kumimoji="1" lang="en-US" altLang="ko-KR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, </a:t>
            </a:r>
            <a:r>
              <a:rPr kumimoji="1" lang="ko-KR" altLang="en-US"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pitchFamily="2" charset="-127"/>
                <a:ea typeface="KoPubDotum Bold" pitchFamily="2" charset="-127"/>
              </a:rPr>
              <a:t>행정동 코드</a:t>
            </a:r>
            <a:endParaRPr kumimoji="1" lang="en-US" altLang="ko-KR" sz="2400" spc="50" dirty="0">
              <a:solidFill>
                <a:schemeClr val="tx1">
                  <a:lumMod val="75000"/>
                  <a:lumOff val="25000"/>
                </a:schemeClr>
              </a:solidFill>
              <a:latin typeface="KoPubDotum Light" pitchFamily="2" charset="-127"/>
              <a:ea typeface="KoPubDotum Light" pitchFamily="2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( </a:t>
            </a:r>
            <a:fld id="{BD7E264E-E326-4E99-B99F-5AF7C7828F4B}" type="slidenum">
              <a:rPr lang="ko-KR" altLang="en-US" smtClean="0"/>
              <a:pPr/>
              <a:t>9</a:t>
            </a:fld>
            <a:r>
              <a:rPr lang="ko-KR" altLang="en-US" smtClean="0"/>
              <a:t> </a:t>
            </a:r>
            <a:r>
              <a:rPr lang="en-US" altLang="ko-KR" smtClean="0"/>
              <a:t>/ 36 )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7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1054</TotalTime>
  <Words>2603</Words>
  <Application>Microsoft Office PowerPoint</Application>
  <PresentationFormat>와이드스크린</PresentationFormat>
  <Paragraphs>958</Paragraphs>
  <Slides>36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4" baseType="lpstr">
      <vt:lpstr>HY헤드라인M</vt:lpstr>
      <vt:lpstr>KoPubDotum</vt:lpstr>
      <vt:lpstr>KoPubDotum Bold</vt:lpstr>
      <vt:lpstr>KoPubDotum Light</vt:lpstr>
      <vt:lpstr>KoPubDotum Medium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human</dc:creator>
  <cp:lastModifiedBy>human</cp:lastModifiedBy>
  <cp:revision>100</cp:revision>
  <dcterms:created xsi:type="dcterms:W3CDTF">2024-11-20T06:03:28Z</dcterms:created>
  <dcterms:modified xsi:type="dcterms:W3CDTF">2024-12-06T00:47:50Z</dcterms:modified>
</cp:coreProperties>
</file>